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charts/chart2.xml" ContentType="application/vnd.openxmlformats-officedocument.drawingml.chart+xml"/>
  <Override PartName="/ppt/charts/colors2.xml" ContentType="application/vnd.ms-office.chartcolorstyle+xml"/>
  <Override PartName="/ppt/charts/style2.xml" ContentType="application/vnd.ms-office.chartstyle+xml"/>
  <Override PartName="/ppt/slideLayouts/slideLayout13.xml" ContentType="application/vnd.openxmlformats-officedocument.presentationml.slideLayout+xml"/>
  <Override PartName="/ppt/theme/theme1.xml" ContentType="application/vnd.openxmlformats-officedocument.theme+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slideLayouts/slideLayout12.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charts/chart4.xml" ContentType="application/vnd.openxmlformats-officedocument.drawingml.chart+xml"/>
  <Override PartName="/ppt/charts/colors4.xml" ContentType="application/vnd.ms-office.chartcolorstyle+xml"/>
  <Override PartName="/ppt/charts/style4.xml" ContentType="application/vnd.ms-office.chartstyle+xml"/>
  <Override PartName="/ppt/slideLayouts/slideLayout5.xml" ContentType="application/vnd.openxmlformats-officedocument.presentationml.slideLayout+xml"/>
  <Override PartName="/ppt/slideLayouts/slideLayout1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charts/chart3.xml" ContentType="application/vnd.openxmlformats-officedocument.drawingml.chart+xml"/>
  <Override PartName="/ppt/charts/colors3.xml" ContentType="application/vnd.ms-office.chartcolorstyle+xml"/>
  <Override PartName="/ppt/charts/style3.xml" ContentType="application/vnd.ms-office.chartstyle+xml"/>
  <Override PartName="/ppt/slideLayouts/slideLayout14.xml" ContentType="application/vnd.openxmlformats-officedocument.presentationml.slideLayout+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notesMasters/notesMaster1.xml" ContentType="application/vnd.openxmlformats-officedocument.presentationml.notesMaster+xml"/>
  <Override PartName="/ppt/theme/theme2.xml" ContentType="application/vnd.openxmlformats-officedocument.theme+xml"/>
  <Override PartName="/docProps/app.xml" ContentType="application/vnd.openxmlformats-officedocument.extended-properties+xml"/>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58" r:id="rId2"/>
    <p:sldId id="376" r:id="rId3"/>
    <p:sldId id="377" r:id="rId4"/>
    <p:sldId id="378" r:id="rId5"/>
    <p:sldId id="379" r:id="rId6"/>
    <p:sldId id="381" r:id="rId7"/>
    <p:sldId id="382" r:id="rId8"/>
    <p:sldId id="380" r:id="rId9"/>
  </p:sldIdLst>
  <p:sldSz cx="12192000" cy="6858000"/>
  <p:notesSz cx="6797675" cy="992822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221B"/>
    <a:srgbClr val="A8A9AA"/>
    <a:srgbClr val="B1221B"/>
    <a:srgbClr val="454545"/>
    <a:srgbClr val="888888"/>
    <a:srgbClr val="6F6F6F"/>
    <a:srgbClr val="7071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3" Type="http://schemas.openxmlformats.org/officeDocument/2006/relationships/viewProps" Target="viewProps.xml" />
  <Relationship Id="rId12" Type="http://schemas.openxmlformats.org/officeDocument/2006/relationships/presProps" Target="presProps.xml" />
  <Relationship Id="rId1" Type="http://schemas.openxmlformats.org/officeDocument/2006/relationships/slideMaster" Target="slideMasters/slideMaster1.xml" />
  <Relationship Id="rId11" Type="http://schemas.openxmlformats.org/officeDocument/2006/relationships/handoutMaster" Target="handoutMasters/handoutMaster1.xml" />
  <Relationship Id="rId15" Type="http://schemas.openxmlformats.org/officeDocument/2006/relationships/tableStyles" Target="tableStyles.xml" />
  <Relationship Id="rId10" Type="http://schemas.openxmlformats.org/officeDocument/2006/relationships/notesMaster" Target="notesMasters/notesMaster1.xml" />
  <Relationship Id="rId14" Type="http://schemas.openxmlformats.org/officeDocument/2006/relationships/theme" Target="theme/theme1.xml" />
</Relationships>
</file>

<file path=ppt/charts/_rels/chart1.xml.rels>&#65279;<?xml version="1.0" encoding="UTF-8" standalone="yes"?>
<Relationships xmlns="http://schemas.openxmlformats.org/package/2006/relationships">
  <Relationship Id="rId3" Type="http://schemas.openxmlformats.org/officeDocument/2006/relationships/package" Target="../embeddings/Microsoft_Excel_Worksheet.xlsx" />
  <Relationship Id="rId2" Type="http://schemas.microsoft.com/office/2011/relationships/chartColorStyle" Target="colors1.xml" />
  <Relationship Id="rId1" Type="http://schemas.microsoft.com/office/2011/relationships/chartStyle" Target="style1.xml" />
</Relationships>
</file>

<file path=ppt/charts/_rels/chart2.xml.rels>&#65279;<?xml version="1.0" encoding="UTF-8" standalone="yes"?>
<Relationships xmlns="http://schemas.openxmlformats.org/package/2006/relationships">
  <Relationship Id="rId3" Type="http://schemas.openxmlformats.org/officeDocument/2006/relationships/package" Target="../embeddings/Microsoft_Excel_Worksheet1.xlsx" />
  <Relationship Id="rId2" Type="http://schemas.microsoft.com/office/2011/relationships/chartColorStyle" Target="colors2.xml" />
  <Relationship Id="rId1" Type="http://schemas.microsoft.com/office/2011/relationships/chartStyle" Target="style2.xml" />
</Relationships>
</file>

<file path=ppt/charts/_rels/chart3.xml.rels>&#65279;<?xml version="1.0" encoding="UTF-8" standalone="yes"?>
<Relationships xmlns="http://schemas.openxmlformats.org/package/2006/relationships">
  <Relationship Id="rId3" Type="http://schemas.openxmlformats.org/officeDocument/2006/relationships/package" Target="../embeddings/Microsoft_Excel_Worksheet2.xlsx" />
  <Relationship Id="rId2" Type="http://schemas.microsoft.com/office/2011/relationships/chartColorStyle" Target="colors3.xml" />
  <Relationship Id="rId1" Type="http://schemas.microsoft.com/office/2011/relationships/chartStyle" Target="style3.xml" />
</Relationships>
</file>

<file path=ppt/charts/_rels/chart4.xml.rels>&#65279;<?xml version="1.0" encoding="UTF-8" standalone="yes"?>
<Relationships xmlns="http://schemas.openxmlformats.org/package/2006/relationships">
  <Relationship Id="rId3" Type="http://schemas.openxmlformats.org/officeDocument/2006/relationships/package" Target="../embeddings/Microsoft_Excel_Worksheet3.xlsx" />
  <Relationship Id="rId2" Type="http://schemas.microsoft.com/office/2011/relationships/chartColorStyle" Target="colors4.xml" />
  <Relationship Id="rId1" Type="http://schemas.microsoft.com/office/2011/relationships/chartStyle" Target="style4.xml" />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Investeringen</c:v>
                </c:pt>
              </c:strCache>
            </c:strRef>
          </c:tx>
          <c:spPr>
            <a:solidFill>
              <a:srgbClr val="707172"/>
            </a:solidFill>
            <a:ln>
              <a:noFill/>
            </a:ln>
            <a:effectLst/>
          </c:spPr>
          <c:invertIfNegative val="0"/>
          <c:cat>
            <c:numRef>
              <c:f>Blad1!$A$2:$A$9</c:f>
              <c:numCache>
                <c:formatCode>General</c:formatCode>
                <c:ptCount val="8"/>
                <c:pt idx="0">
                  <c:v>2009</c:v>
                </c:pt>
                <c:pt idx="1">
                  <c:v>2010</c:v>
                </c:pt>
                <c:pt idx="2">
                  <c:v>2011</c:v>
                </c:pt>
                <c:pt idx="3">
                  <c:v>2012</c:v>
                </c:pt>
                <c:pt idx="4">
                  <c:v>2013</c:v>
                </c:pt>
                <c:pt idx="5">
                  <c:v>2014</c:v>
                </c:pt>
                <c:pt idx="6">
                  <c:v>2015</c:v>
                </c:pt>
                <c:pt idx="7">
                  <c:v>2016</c:v>
                </c:pt>
              </c:numCache>
            </c:numRef>
          </c:cat>
          <c:val>
            <c:numRef>
              <c:f>Blad1!$B$2:$B$9</c:f>
              <c:numCache>
                <c:formatCode>General</c:formatCode>
                <c:ptCount val="8"/>
                <c:pt idx="0">
                  <c:v>5</c:v>
                </c:pt>
                <c:pt idx="1">
                  <c:v>2</c:v>
                </c:pt>
                <c:pt idx="2">
                  <c:v>1</c:v>
                </c:pt>
                <c:pt idx="3">
                  <c:v>2</c:v>
                </c:pt>
                <c:pt idx="4">
                  <c:v>2</c:v>
                </c:pt>
                <c:pt idx="5">
                  <c:v>4</c:v>
                </c:pt>
                <c:pt idx="6">
                  <c:v>5</c:v>
                </c:pt>
                <c:pt idx="7">
                  <c:v>4</c:v>
                </c:pt>
              </c:numCache>
            </c:numRef>
          </c:val>
          <c:extLst>
            <c:ext xmlns:c16="http://schemas.microsoft.com/office/drawing/2014/chart" uri="{C3380CC4-5D6E-409C-BE32-E72D297353CC}">
              <c16:uniqueId val="{00000000-4DB6-45B3-8A84-A7976F1E3F0C}"/>
            </c:ext>
          </c:extLst>
        </c:ser>
        <c:ser>
          <c:idx val="1"/>
          <c:order val="1"/>
          <c:tx>
            <c:strRef>
              <c:f>Blad1!$C$1</c:f>
              <c:strCache>
                <c:ptCount val="1"/>
                <c:pt idx="0">
                  <c:v>Desinvesteringen</c:v>
                </c:pt>
              </c:strCache>
            </c:strRef>
          </c:tx>
          <c:spPr>
            <a:solidFill>
              <a:srgbClr val="A8A9AA"/>
            </a:solidFill>
            <a:ln>
              <a:noFill/>
            </a:ln>
            <a:effectLst/>
          </c:spPr>
          <c:invertIfNegative val="0"/>
          <c:cat>
            <c:numRef>
              <c:f>Blad1!$A$2:$A$9</c:f>
              <c:numCache>
                <c:formatCode>General</c:formatCode>
                <c:ptCount val="8"/>
                <c:pt idx="0">
                  <c:v>2009</c:v>
                </c:pt>
                <c:pt idx="1">
                  <c:v>2010</c:v>
                </c:pt>
                <c:pt idx="2">
                  <c:v>2011</c:v>
                </c:pt>
                <c:pt idx="3">
                  <c:v>2012</c:v>
                </c:pt>
                <c:pt idx="4">
                  <c:v>2013</c:v>
                </c:pt>
                <c:pt idx="5">
                  <c:v>2014</c:v>
                </c:pt>
                <c:pt idx="6">
                  <c:v>2015</c:v>
                </c:pt>
                <c:pt idx="7">
                  <c:v>2016</c:v>
                </c:pt>
              </c:numCache>
            </c:numRef>
          </c:cat>
          <c:val>
            <c:numRef>
              <c:f>Blad1!$C$2:$C$9</c:f>
              <c:numCache>
                <c:formatCode>General</c:formatCode>
                <c:ptCount val="8"/>
                <c:pt idx="0">
                  <c:v>2.4</c:v>
                </c:pt>
                <c:pt idx="1">
                  <c:v>4.4000000000000004</c:v>
                </c:pt>
                <c:pt idx="2">
                  <c:v>1.8</c:v>
                </c:pt>
                <c:pt idx="3">
                  <c:v>2.8</c:v>
                </c:pt>
                <c:pt idx="4">
                  <c:v>2.4</c:v>
                </c:pt>
                <c:pt idx="5">
                  <c:v>4.4000000000000004</c:v>
                </c:pt>
                <c:pt idx="6">
                  <c:v>1.8</c:v>
                </c:pt>
                <c:pt idx="7">
                  <c:v>2.8</c:v>
                </c:pt>
              </c:numCache>
            </c:numRef>
          </c:val>
          <c:extLst>
            <c:ext xmlns:c16="http://schemas.microsoft.com/office/drawing/2014/chart" uri="{C3380CC4-5D6E-409C-BE32-E72D297353CC}">
              <c16:uniqueId val="{00000001-4DB6-45B3-8A84-A7976F1E3F0C}"/>
            </c:ext>
          </c:extLst>
        </c:ser>
        <c:dLbls>
          <c:showLegendKey val="0"/>
          <c:showVal val="0"/>
          <c:showCatName val="0"/>
          <c:showSerName val="0"/>
          <c:showPercent val="0"/>
          <c:showBubbleSize val="0"/>
        </c:dLbls>
        <c:gapWidth val="219"/>
        <c:overlap val="-27"/>
        <c:axId val="339508208"/>
        <c:axId val="339508992"/>
      </c:barChart>
      <c:catAx>
        <c:axId val="339508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EB221B"/>
                </a:solidFill>
                <a:latin typeface="Century Gothic" panose="020B0502020202020204" pitchFamily="34" charset="0"/>
                <a:ea typeface="+mn-ea"/>
                <a:cs typeface="+mn-cs"/>
              </a:defRPr>
            </a:pPr>
            <a:endParaRPr lang="en-US"/>
          </a:p>
        </c:txPr>
        <c:crossAx val="339508992"/>
        <c:crosses val="autoZero"/>
        <c:auto val="1"/>
        <c:lblAlgn val="ctr"/>
        <c:lblOffset val="100"/>
        <c:noMultiLvlLbl val="0"/>
      </c:catAx>
      <c:valAx>
        <c:axId val="3395089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EB221B"/>
                </a:solidFill>
                <a:latin typeface="Century Gothic" panose="020B0502020202020204" pitchFamily="34" charset="0"/>
                <a:ea typeface="+mn-ea"/>
                <a:cs typeface="+mn-cs"/>
              </a:defRPr>
            </a:pPr>
            <a:endParaRPr lang="en-US"/>
          </a:p>
        </c:txPr>
        <c:crossAx val="339508208"/>
        <c:crosses val="autoZero"/>
        <c:crossBetween val="between"/>
      </c:valAx>
      <c:spPr>
        <a:noFill/>
        <a:ln>
          <a:noFill/>
        </a:ln>
        <a:effectLst/>
      </c:spPr>
    </c:plotArea>
    <c:legend>
      <c:legendPos val="b"/>
      <c:layout>
        <c:manualLayout>
          <c:xMode val="edge"/>
          <c:yMode val="edge"/>
          <c:x val="0.60932455708661415"/>
          <c:y val="0.94085224281174684"/>
          <c:w val="0.35322588582677167"/>
          <c:h val="4.508525805331827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2014</c:v>
                </c:pt>
              </c:strCache>
            </c:strRef>
          </c:tx>
          <c:spPr>
            <a:solidFill>
              <a:srgbClr val="707172"/>
            </a:solidFill>
            <a:ln>
              <a:noFill/>
            </a:ln>
            <a:effectLst/>
          </c:spPr>
          <c:invertIfNegative val="0"/>
          <c:cat>
            <c:strRef>
              <c:f>Blad1!$A$2:$A$8</c:f>
              <c:strCache>
                <c:ptCount val="7"/>
                <c:pt idx="0">
                  <c:v>Seed</c:v>
                </c:pt>
                <c:pt idx="1">
                  <c:v>Start-up</c:v>
                </c:pt>
                <c:pt idx="2">
                  <c:v>Later Stage Venture</c:v>
                </c:pt>
                <c:pt idx="3">
                  <c:v>Groei</c:v>
                </c:pt>
                <c:pt idx="4">
                  <c:v>Rescua/Turnaround</c:v>
                </c:pt>
                <c:pt idx="5">
                  <c:v>Vervangingskapitaal</c:v>
                </c:pt>
                <c:pt idx="6">
                  <c:v>Buyout</c:v>
                </c:pt>
              </c:strCache>
            </c:strRef>
          </c:cat>
          <c:val>
            <c:numRef>
              <c:f>Blad1!$B$2:$B$8</c:f>
              <c:numCache>
                <c:formatCode>General</c:formatCode>
                <c:ptCount val="7"/>
                <c:pt idx="0">
                  <c:v>20</c:v>
                </c:pt>
                <c:pt idx="1">
                  <c:v>125</c:v>
                </c:pt>
                <c:pt idx="2">
                  <c:v>40</c:v>
                </c:pt>
                <c:pt idx="3">
                  <c:v>20</c:v>
                </c:pt>
                <c:pt idx="4">
                  <c:v>30</c:v>
                </c:pt>
                <c:pt idx="5">
                  <c:v>60</c:v>
                </c:pt>
                <c:pt idx="6">
                  <c:v>50</c:v>
                </c:pt>
              </c:numCache>
            </c:numRef>
          </c:val>
          <c:extLst>
            <c:ext xmlns:c16="http://schemas.microsoft.com/office/drawing/2014/chart" uri="{C3380CC4-5D6E-409C-BE32-E72D297353CC}">
              <c16:uniqueId val="{00000000-C7D1-4F19-9D26-475945F8ED0F}"/>
            </c:ext>
          </c:extLst>
        </c:ser>
        <c:ser>
          <c:idx val="1"/>
          <c:order val="1"/>
          <c:tx>
            <c:strRef>
              <c:f>Blad1!$C$1</c:f>
              <c:strCache>
                <c:ptCount val="1"/>
                <c:pt idx="0">
                  <c:v>2015</c:v>
                </c:pt>
              </c:strCache>
            </c:strRef>
          </c:tx>
          <c:spPr>
            <a:solidFill>
              <a:srgbClr val="A8A9AA"/>
            </a:solidFill>
            <a:ln>
              <a:noFill/>
            </a:ln>
            <a:effectLst/>
          </c:spPr>
          <c:invertIfNegative val="0"/>
          <c:cat>
            <c:strRef>
              <c:f>Blad1!$A$2:$A$8</c:f>
              <c:strCache>
                <c:ptCount val="7"/>
                <c:pt idx="0">
                  <c:v>Seed</c:v>
                </c:pt>
                <c:pt idx="1">
                  <c:v>Start-up</c:v>
                </c:pt>
                <c:pt idx="2">
                  <c:v>Later Stage Venture</c:v>
                </c:pt>
                <c:pt idx="3">
                  <c:v>Groei</c:v>
                </c:pt>
                <c:pt idx="4">
                  <c:v>Rescua/Turnaround</c:v>
                </c:pt>
                <c:pt idx="5">
                  <c:v>Vervangingskapitaal</c:v>
                </c:pt>
                <c:pt idx="6">
                  <c:v>Buyout</c:v>
                </c:pt>
              </c:strCache>
            </c:strRef>
          </c:cat>
          <c:val>
            <c:numRef>
              <c:f>Blad1!$C$2:$C$8</c:f>
              <c:numCache>
                <c:formatCode>General</c:formatCode>
                <c:ptCount val="7"/>
                <c:pt idx="0">
                  <c:v>30</c:v>
                </c:pt>
                <c:pt idx="1">
                  <c:v>150</c:v>
                </c:pt>
                <c:pt idx="2">
                  <c:v>80</c:v>
                </c:pt>
                <c:pt idx="3">
                  <c:v>40</c:v>
                </c:pt>
                <c:pt idx="4">
                  <c:v>60</c:v>
                </c:pt>
                <c:pt idx="5">
                  <c:v>50</c:v>
                </c:pt>
                <c:pt idx="6">
                  <c:v>40</c:v>
                </c:pt>
              </c:numCache>
            </c:numRef>
          </c:val>
          <c:extLst>
            <c:ext xmlns:c16="http://schemas.microsoft.com/office/drawing/2014/chart" uri="{C3380CC4-5D6E-409C-BE32-E72D297353CC}">
              <c16:uniqueId val="{00000001-C7D1-4F19-9D26-475945F8ED0F}"/>
            </c:ext>
          </c:extLst>
        </c:ser>
        <c:ser>
          <c:idx val="2"/>
          <c:order val="2"/>
          <c:tx>
            <c:strRef>
              <c:f>Blad1!$D$1</c:f>
              <c:strCache>
                <c:ptCount val="1"/>
                <c:pt idx="0">
                  <c:v>2016</c:v>
                </c:pt>
              </c:strCache>
            </c:strRef>
          </c:tx>
          <c:spPr>
            <a:solidFill>
              <a:srgbClr val="888888"/>
            </a:solidFill>
            <a:ln>
              <a:noFill/>
            </a:ln>
            <a:effectLst/>
          </c:spPr>
          <c:invertIfNegative val="0"/>
          <c:cat>
            <c:strRef>
              <c:f>Blad1!$A$2:$A$8</c:f>
              <c:strCache>
                <c:ptCount val="7"/>
                <c:pt idx="0">
                  <c:v>Seed</c:v>
                </c:pt>
                <c:pt idx="1">
                  <c:v>Start-up</c:v>
                </c:pt>
                <c:pt idx="2">
                  <c:v>Later Stage Venture</c:v>
                </c:pt>
                <c:pt idx="3">
                  <c:v>Groei</c:v>
                </c:pt>
                <c:pt idx="4">
                  <c:v>Rescua/Turnaround</c:v>
                </c:pt>
                <c:pt idx="5">
                  <c:v>Vervangingskapitaal</c:v>
                </c:pt>
                <c:pt idx="6">
                  <c:v>Buyout</c:v>
                </c:pt>
              </c:strCache>
            </c:strRef>
          </c:cat>
          <c:val>
            <c:numRef>
              <c:f>Blad1!$D$2:$D$8</c:f>
              <c:numCache>
                <c:formatCode>General</c:formatCode>
                <c:ptCount val="7"/>
                <c:pt idx="0">
                  <c:v>40</c:v>
                </c:pt>
                <c:pt idx="1">
                  <c:v>175</c:v>
                </c:pt>
                <c:pt idx="2">
                  <c:v>50</c:v>
                </c:pt>
                <c:pt idx="3">
                  <c:v>30</c:v>
                </c:pt>
                <c:pt idx="4">
                  <c:v>20</c:v>
                </c:pt>
                <c:pt idx="5">
                  <c:v>20</c:v>
                </c:pt>
                <c:pt idx="6">
                  <c:v>60</c:v>
                </c:pt>
              </c:numCache>
            </c:numRef>
          </c:val>
          <c:extLst>
            <c:ext xmlns:c16="http://schemas.microsoft.com/office/drawing/2014/chart" uri="{C3380CC4-5D6E-409C-BE32-E72D297353CC}">
              <c16:uniqueId val="{00000002-C7D1-4F19-9D26-475945F8ED0F}"/>
            </c:ext>
          </c:extLst>
        </c:ser>
        <c:dLbls>
          <c:showLegendKey val="0"/>
          <c:showVal val="0"/>
          <c:showCatName val="0"/>
          <c:showSerName val="0"/>
          <c:showPercent val="0"/>
          <c:showBubbleSize val="0"/>
        </c:dLbls>
        <c:gapWidth val="219"/>
        <c:overlap val="-27"/>
        <c:axId val="339509776"/>
        <c:axId val="339505072"/>
      </c:barChart>
      <c:catAx>
        <c:axId val="339509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EB221B"/>
                </a:solidFill>
                <a:latin typeface="Century Gothic" panose="020B0502020202020204" pitchFamily="34" charset="0"/>
                <a:ea typeface="+mn-ea"/>
                <a:cs typeface="+mn-cs"/>
              </a:defRPr>
            </a:pPr>
            <a:endParaRPr lang="en-US"/>
          </a:p>
        </c:txPr>
        <c:crossAx val="339505072"/>
        <c:crosses val="autoZero"/>
        <c:auto val="1"/>
        <c:lblAlgn val="ctr"/>
        <c:lblOffset val="100"/>
        <c:noMultiLvlLbl val="0"/>
      </c:catAx>
      <c:valAx>
        <c:axId val="339505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EB221B"/>
                </a:solidFill>
                <a:latin typeface="Century Gothic" panose="020B0502020202020204" pitchFamily="34" charset="0"/>
                <a:ea typeface="+mn-ea"/>
                <a:cs typeface="+mn-cs"/>
              </a:defRPr>
            </a:pPr>
            <a:endParaRPr lang="en-US"/>
          </a:p>
        </c:txPr>
        <c:crossAx val="339509776"/>
        <c:crosses val="autoZero"/>
        <c:crossBetween val="between"/>
      </c:valAx>
      <c:spPr>
        <a:noFill/>
        <a:ln>
          <a:noFill/>
        </a:ln>
        <a:effectLst/>
      </c:spPr>
    </c:plotArea>
    <c:legend>
      <c:legendPos val="b"/>
      <c:layout>
        <c:manualLayout>
          <c:xMode val="edge"/>
          <c:yMode val="edge"/>
          <c:x val="0.80230353629298712"/>
          <c:y val="0.94085227102520497"/>
          <c:w val="0.16679388011582449"/>
          <c:h val="4.96986270246338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Blad1!$B$1</c:f>
              <c:strCache>
                <c:ptCount val="1"/>
                <c:pt idx="0">
                  <c:v>Noord-Holland</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f>Blad1!$A$2:$A$8</c:f>
              <c:numCache>
                <c:formatCode>General</c:formatCode>
                <c:ptCount val="7"/>
                <c:pt idx="0">
                  <c:v>2010</c:v>
                </c:pt>
                <c:pt idx="1">
                  <c:v>2011</c:v>
                </c:pt>
                <c:pt idx="2">
                  <c:v>2012</c:v>
                </c:pt>
                <c:pt idx="3">
                  <c:v>2013</c:v>
                </c:pt>
                <c:pt idx="4">
                  <c:v>2014</c:v>
                </c:pt>
                <c:pt idx="5">
                  <c:v>2015</c:v>
                </c:pt>
                <c:pt idx="6">
                  <c:v>2016</c:v>
                </c:pt>
              </c:numCache>
            </c:numRef>
          </c:cat>
          <c:val>
            <c:numRef>
              <c:f>Blad1!$B$2:$B$8</c:f>
              <c:numCache>
                <c:formatCode>General</c:formatCode>
                <c:ptCount val="7"/>
                <c:pt idx="0">
                  <c:v>20</c:v>
                </c:pt>
                <c:pt idx="1">
                  <c:v>60</c:v>
                </c:pt>
                <c:pt idx="2">
                  <c:v>40</c:v>
                </c:pt>
                <c:pt idx="3">
                  <c:v>20</c:v>
                </c:pt>
                <c:pt idx="4">
                  <c:v>30</c:v>
                </c:pt>
                <c:pt idx="5">
                  <c:v>60</c:v>
                </c:pt>
                <c:pt idx="6">
                  <c:v>50</c:v>
                </c:pt>
              </c:numCache>
            </c:numRef>
          </c:val>
          <c:smooth val="0"/>
          <c:extLst>
            <c:ext xmlns:c16="http://schemas.microsoft.com/office/drawing/2014/chart" uri="{C3380CC4-5D6E-409C-BE32-E72D297353CC}">
              <c16:uniqueId val="{00000000-7AC2-49B9-ADA6-91AADFB39730}"/>
            </c:ext>
          </c:extLst>
        </c:ser>
        <c:ser>
          <c:idx val="1"/>
          <c:order val="1"/>
          <c:tx>
            <c:strRef>
              <c:f>Blad1!$C$1</c:f>
              <c:strCache>
                <c:ptCount val="1"/>
                <c:pt idx="0">
                  <c:v>Utrecht</c:v>
                </c:pt>
              </c:strCache>
            </c:strRef>
          </c:tx>
          <c:spPr>
            <a:ln w="28575" cap="rnd">
              <a:solidFill>
                <a:srgbClr val="888888"/>
              </a:solidFill>
              <a:round/>
            </a:ln>
            <a:effectLst/>
          </c:spPr>
          <c:marker>
            <c:symbol val="circle"/>
            <c:size val="5"/>
            <c:spPr>
              <a:solidFill>
                <a:schemeClr val="accent5"/>
              </a:solidFill>
              <a:ln w="9525">
                <a:solidFill>
                  <a:srgbClr val="888888"/>
                </a:solidFill>
              </a:ln>
              <a:effectLst/>
            </c:spPr>
          </c:marker>
          <c:cat>
            <c:numRef>
              <c:f>Blad1!$A$2:$A$8</c:f>
              <c:numCache>
                <c:formatCode>General</c:formatCode>
                <c:ptCount val="7"/>
                <c:pt idx="0">
                  <c:v>2010</c:v>
                </c:pt>
                <c:pt idx="1">
                  <c:v>2011</c:v>
                </c:pt>
                <c:pt idx="2">
                  <c:v>2012</c:v>
                </c:pt>
                <c:pt idx="3">
                  <c:v>2013</c:v>
                </c:pt>
                <c:pt idx="4">
                  <c:v>2014</c:v>
                </c:pt>
                <c:pt idx="5">
                  <c:v>2015</c:v>
                </c:pt>
                <c:pt idx="6">
                  <c:v>2016</c:v>
                </c:pt>
              </c:numCache>
            </c:numRef>
          </c:cat>
          <c:val>
            <c:numRef>
              <c:f>Blad1!$C$2:$C$8</c:f>
              <c:numCache>
                <c:formatCode>General</c:formatCode>
                <c:ptCount val="7"/>
                <c:pt idx="0">
                  <c:v>30</c:v>
                </c:pt>
                <c:pt idx="1">
                  <c:v>20</c:v>
                </c:pt>
                <c:pt idx="2">
                  <c:v>80</c:v>
                </c:pt>
                <c:pt idx="3">
                  <c:v>40</c:v>
                </c:pt>
                <c:pt idx="4">
                  <c:v>60</c:v>
                </c:pt>
                <c:pt idx="5">
                  <c:v>50</c:v>
                </c:pt>
                <c:pt idx="6">
                  <c:v>40</c:v>
                </c:pt>
              </c:numCache>
            </c:numRef>
          </c:val>
          <c:smooth val="0"/>
          <c:extLst>
            <c:ext xmlns:c16="http://schemas.microsoft.com/office/drawing/2014/chart" uri="{C3380CC4-5D6E-409C-BE32-E72D297353CC}">
              <c16:uniqueId val="{00000001-7AC2-49B9-ADA6-91AADFB39730}"/>
            </c:ext>
          </c:extLst>
        </c:ser>
        <c:ser>
          <c:idx val="2"/>
          <c:order val="2"/>
          <c:tx>
            <c:strRef>
              <c:f>Blad1!$D$1</c:f>
              <c:strCache>
                <c:ptCount val="1"/>
                <c:pt idx="0">
                  <c:v>Groningen</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Blad1!$A$2:$A$8</c:f>
              <c:numCache>
                <c:formatCode>General</c:formatCode>
                <c:ptCount val="7"/>
                <c:pt idx="0">
                  <c:v>2010</c:v>
                </c:pt>
                <c:pt idx="1">
                  <c:v>2011</c:v>
                </c:pt>
                <c:pt idx="2">
                  <c:v>2012</c:v>
                </c:pt>
                <c:pt idx="3">
                  <c:v>2013</c:v>
                </c:pt>
                <c:pt idx="4">
                  <c:v>2014</c:v>
                </c:pt>
                <c:pt idx="5">
                  <c:v>2015</c:v>
                </c:pt>
                <c:pt idx="6">
                  <c:v>2016</c:v>
                </c:pt>
              </c:numCache>
            </c:numRef>
          </c:cat>
          <c:val>
            <c:numRef>
              <c:f>Blad1!$D$2:$D$8</c:f>
              <c:numCache>
                <c:formatCode>General</c:formatCode>
                <c:ptCount val="7"/>
                <c:pt idx="0">
                  <c:v>40</c:v>
                </c:pt>
                <c:pt idx="1">
                  <c:v>12</c:v>
                </c:pt>
                <c:pt idx="2">
                  <c:v>50</c:v>
                </c:pt>
                <c:pt idx="3">
                  <c:v>30</c:v>
                </c:pt>
                <c:pt idx="4">
                  <c:v>20</c:v>
                </c:pt>
                <c:pt idx="5">
                  <c:v>20</c:v>
                </c:pt>
                <c:pt idx="6">
                  <c:v>60</c:v>
                </c:pt>
              </c:numCache>
            </c:numRef>
          </c:val>
          <c:smooth val="0"/>
          <c:extLst>
            <c:ext xmlns:c16="http://schemas.microsoft.com/office/drawing/2014/chart" uri="{C3380CC4-5D6E-409C-BE32-E72D297353CC}">
              <c16:uniqueId val="{00000002-7AC2-49B9-ADA6-91AADFB39730}"/>
            </c:ext>
          </c:extLst>
        </c:ser>
        <c:ser>
          <c:idx val="3"/>
          <c:order val="3"/>
          <c:tx>
            <c:strRef>
              <c:f>Blad1!$E$1</c:f>
              <c:strCache>
                <c:ptCount val="1"/>
                <c:pt idx="0">
                  <c:v>Zuid-Holland</c:v>
                </c:pt>
              </c:strCache>
            </c:strRef>
          </c:tx>
          <c:spPr>
            <a:ln w="28575" cap="rnd">
              <a:solidFill>
                <a:schemeClr val="accent6">
                  <a:lumMod val="60000"/>
                </a:schemeClr>
              </a:solidFill>
              <a:round/>
            </a:ln>
            <a:effectLst/>
          </c:spPr>
          <c:marker>
            <c:symbol val="circle"/>
            <c:size val="5"/>
            <c:spPr>
              <a:solidFill>
                <a:schemeClr val="accent6">
                  <a:lumMod val="60000"/>
                </a:schemeClr>
              </a:solidFill>
              <a:ln w="9525">
                <a:solidFill>
                  <a:schemeClr val="accent6">
                    <a:lumMod val="60000"/>
                  </a:schemeClr>
                </a:solidFill>
              </a:ln>
              <a:effectLst/>
            </c:spPr>
          </c:marker>
          <c:cat>
            <c:numRef>
              <c:f>Blad1!$A$2:$A$8</c:f>
              <c:numCache>
                <c:formatCode>General</c:formatCode>
                <c:ptCount val="7"/>
                <c:pt idx="0">
                  <c:v>2010</c:v>
                </c:pt>
                <c:pt idx="1">
                  <c:v>2011</c:v>
                </c:pt>
                <c:pt idx="2">
                  <c:v>2012</c:v>
                </c:pt>
                <c:pt idx="3">
                  <c:v>2013</c:v>
                </c:pt>
                <c:pt idx="4">
                  <c:v>2014</c:v>
                </c:pt>
                <c:pt idx="5">
                  <c:v>2015</c:v>
                </c:pt>
                <c:pt idx="6">
                  <c:v>2016</c:v>
                </c:pt>
              </c:numCache>
            </c:numRef>
          </c:cat>
          <c:val>
            <c:numRef>
              <c:f>Blad1!$E$2:$E$8</c:f>
              <c:numCache>
                <c:formatCode>General</c:formatCode>
                <c:ptCount val="7"/>
                <c:pt idx="0">
                  <c:v>50</c:v>
                </c:pt>
                <c:pt idx="1">
                  <c:v>40</c:v>
                </c:pt>
                <c:pt idx="2">
                  <c:v>60</c:v>
                </c:pt>
                <c:pt idx="3">
                  <c:v>50</c:v>
                </c:pt>
                <c:pt idx="4">
                  <c:v>40</c:v>
                </c:pt>
                <c:pt idx="5">
                  <c:v>30</c:v>
                </c:pt>
                <c:pt idx="6">
                  <c:v>20</c:v>
                </c:pt>
              </c:numCache>
            </c:numRef>
          </c:val>
          <c:smooth val="0"/>
          <c:extLst>
            <c:ext xmlns:c16="http://schemas.microsoft.com/office/drawing/2014/chart" uri="{C3380CC4-5D6E-409C-BE32-E72D297353CC}">
              <c16:uniqueId val="{00000003-7AC2-49B9-ADA6-91AADFB39730}"/>
            </c:ext>
          </c:extLst>
        </c:ser>
        <c:ser>
          <c:idx val="4"/>
          <c:order val="4"/>
          <c:tx>
            <c:strRef>
              <c:f>Blad1!$F$1</c:f>
              <c:strCache>
                <c:ptCount val="1"/>
                <c:pt idx="0">
                  <c:v>Amsterdam Metropoolregio</c:v>
                </c:pt>
              </c:strCache>
            </c:strRef>
          </c:tx>
          <c:spPr>
            <a:ln w="28575" cap="rnd">
              <a:solidFill>
                <a:srgbClr val="EB221B"/>
              </a:solidFill>
              <a:round/>
            </a:ln>
            <a:effectLst/>
          </c:spPr>
          <c:marker>
            <c:symbol val="circle"/>
            <c:size val="5"/>
            <c:spPr>
              <a:solidFill>
                <a:schemeClr val="accent5">
                  <a:lumMod val="60000"/>
                </a:schemeClr>
              </a:solidFill>
              <a:ln w="9525">
                <a:solidFill>
                  <a:srgbClr val="EB221B"/>
                </a:solidFill>
              </a:ln>
              <a:effectLst/>
            </c:spPr>
          </c:marker>
          <c:cat>
            <c:numRef>
              <c:f>Blad1!$A$2:$A$8</c:f>
              <c:numCache>
                <c:formatCode>General</c:formatCode>
                <c:ptCount val="7"/>
                <c:pt idx="0">
                  <c:v>2010</c:v>
                </c:pt>
                <c:pt idx="1">
                  <c:v>2011</c:v>
                </c:pt>
                <c:pt idx="2">
                  <c:v>2012</c:v>
                </c:pt>
                <c:pt idx="3">
                  <c:v>2013</c:v>
                </c:pt>
                <c:pt idx="4">
                  <c:v>2014</c:v>
                </c:pt>
                <c:pt idx="5">
                  <c:v>2015</c:v>
                </c:pt>
                <c:pt idx="6">
                  <c:v>2016</c:v>
                </c:pt>
              </c:numCache>
            </c:numRef>
          </c:cat>
          <c:val>
            <c:numRef>
              <c:f>Blad1!$F$2:$F$8</c:f>
              <c:numCache>
                <c:formatCode>General</c:formatCode>
                <c:ptCount val="7"/>
                <c:pt idx="0">
                  <c:v>30</c:v>
                </c:pt>
                <c:pt idx="1">
                  <c:v>40</c:v>
                </c:pt>
                <c:pt idx="2">
                  <c:v>55</c:v>
                </c:pt>
                <c:pt idx="3">
                  <c:v>40</c:v>
                </c:pt>
                <c:pt idx="4">
                  <c:v>70</c:v>
                </c:pt>
                <c:pt idx="5">
                  <c:v>80</c:v>
                </c:pt>
                <c:pt idx="6">
                  <c:v>95</c:v>
                </c:pt>
              </c:numCache>
            </c:numRef>
          </c:val>
          <c:smooth val="0"/>
          <c:extLst>
            <c:ext xmlns:c16="http://schemas.microsoft.com/office/drawing/2014/chart" uri="{C3380CC4-5D6E-409C-BE32-E72D297353CC}">
              <c16:uniqueId val="{00000004-7AC2-49B9-ADA6-91AADFB39730}"/>
            </c:ext>
          </c:extLst>
        </c:ser>
        <c:dLbls>
          <c:showLegendKey val="0"/>
          <c:showVal val="0"/>
          <c:showCatName val="0"/>
          <c:showSerName val="0"/>
          <c:showPercent val="0"/>
          <c:showBubbleSize val="0"/>
        </c:dLbls>
        <c:marker val="1"/>
        <c:smooth val="0"/>
        <c:axId val="339504288"/>
        <c:axId val="339507816"/>
      </c:lineChart>
      <c:catAx>
        <c:axId val="339504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EB221B"/>
                </a:solidFill>
                <a:latin typeface="Century Gothic" panose="020B0502020202020204" pitchFamily="34" charset="0"/>
                <a:ea typeface="+mn-ea"/>
                <a:cs typeface="+mn-cs"/>
              </a:defRPr>
            </a:pPr>
            <a:endParaRPr lang="en-US"/>
          </a:p>
        </c:txPr>
        <c:crossAx val="339507816"/>
        <c:crosses val="autoZero"/>
        <c:auto val="1"/>
        <c:lblAlgn val="ctr"/>
        <c:lblOffset val="100"/>
        <c:noMultiLvlLbl val="0"/>
      </c:catAx>
      <c:valAx>
        <c:axId val="339507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EB221B"/>
                </a:solidFill>
                <a:latin typeface="Century Gothic" panose="020B0502020202020204" pitchFamily="34" charset="0"/>
                <a:ea typeface="+mn-ea"/>
                <a:cs typeface="+mn-cs"/>
              </a:defRPr>
            </a:pPr>
            <a:endParaRPr lang="en-US"/>
          </a:p>
        </c:txPr>
        <c:crossAx val="339504288"/>
        <c:crosses val="autoZero"/>
        <c:crossBetween val="between"/>
      </c:valAx>
      <c:spPr>
        <a:noFill/>
        <a:ln>
          <a:noFill/>
        </a:ln>
        <a:effectLst/>
      </c:spPr>
    </c:plotArea>
    <c:legend>
      <c:legendPos val="b"/>
      <c:layout>
        <c:manualLayout>
          <c:xMode val="edge"/>
          <c:yMode val="edge"/>
          <c:x val="0.80230353629298712"/>
          <c:y val="0.94085227102520497"/>
          <c:w val="0.19769646370701288"/>
          <c:h val="4.96986270246338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Blad1!$B$1</c:f>
              <c:strCache>
                <c:ptCount val="1"/>
                <c:pt idx="0">
                  <c:v>Academic institutions</c:v>
                </c:pt>
              </c:strCache>
            </c:strRef>
          </c:tx>
          <c:spPr>
            <a:solidFill>
              <a:srgbClr val="454545"/>
            </a:solidFill>
            <a:ln>
              <a:noFill/>
            </a:ln>
            <a:effectLst/>
          </c:spPr>
          <c:invertIfNegative val="0"/>
          <c:cat>
            <c:strRef>
              <c:f>Blad1!$A$2:$A$10</c:f>
              <c:strCache>
                <c:ptCount val="9"/>
                <c:pt idx="0">
                  <c:v>'15</c:v>
                </c:pt>
                <c:pt idx="1">
                  <c:v>'14</c:v>
                </c:pt>
                <c:pt idx="2">
                  <c:v>'13</c:v>
                </c:pt>
                <c:pt idx="3">
                  <c:v>'12</c:v>
                </c:pt>
                <c:pt idx="4">
                  <c:v>'11</c:v>
                </c:pt>
                <c:pt idx="5">
                  <c:v>'10</c:v>
                </c:pt>
                <c:pt idx="6">
                  <c:v>'09</c:v>
                </c:pt>
                <c:pt idx="7">
                  <c:v>'08</c:v>
                </c:pt>
                <c:pt idx="8">
                  <c:v>'07</c:v>
                </c:pt>
              </c:strCache>
            </c:strRef>
          </c:cat>
          <c:val>
            <c:numRef>
              <c:f>Blad1!$B$2:$B$10</c:f>
              <c:numCache>
                <c:formatCode>General</c:formatCode>
                <c:ptCount val="9"/>
                <c:pt idx="0">
                  <c:v>0</c:v>
                </c:pt>
                <c:pt idx="1">
                  <c:v>1600</c:v>
                </c:pt>
                <c:pt idx="2">
                  <c:v>0</c:v>
                </c:pt>
                <c:pt idx="3">
                  <c:v>0</c:v>
                </c:pt>
                <c:pt idx="4">
                  <c:v>0</c:v>
                </c:pt>
                <c:pt idx="5">
                  <c:v>5400</c:v>
                </c:pt>
                <c:pt idx="6">
                  <c:v>0</c:v>
                </c:pt>
                <c:pt idx="7">
                  <c:v>0</c:v>
                </c:pt>
                <c:pt idx="8">
                  <c:v>4000</c:v>
                </c:pt>
              </c:numCache>
            </c:numRef>
          </c:val>
          <c:extLst>
            <c:ext xmlns:c16="http://schemas.microsoft.com/office/drawing/2014/chart" uri="{C3380CC4-5D6E-409C-BE32-E72D297353CC}">
              <c16:uniqueId val="{00000000-780C-4C59-947A-CEC513E0ACBB}"/>
            </c:ext>
          </c:extLst>
        </c:ser>
        <c:ser>
          <c:idx val="1"/>
          <c:order val="1"/>
          <c:tx>
            <c:strRef>
              <c:f>Blad1!$C$1</c:f>
              <c:strCache>
                <c:ptCount val="1"/>
                <c:pt idx="0">
                  <c:v>Banks</c:v>
                </c:pt>
              </c:strCache>
            </c:strRef>
          </c:tx>
          <c:spPr>
            <a:solidFill>
              <a:srgbClr val="A8A9AA"/>
            </a:solidFill>
            <a:ln>
              <a:noFill/>
            </a:ln>
            <a:effectLst/>
          </c:spPr>
          <c:invertIfNegative val="0"/>
          <c:cat>
            <c:strRef>
              <c:f>Blad1!$A$2:$A$10</c:f>
              <c:strCache>
                <c:ptCount val="9"/>
                <c:pt idx="0">
                  <c:v>'15</c:v>
                </c:pt>
                <c:pt idx="1">
                  <c:v>'14</c:v>
                </c:pt>
                <c:pt idx="2">
                  <c:v>'13</c:v>
                </c:pt>
                <c:pt idx="3">
                  <c:v>'12</c:v>
                </c:pt>
                <c:pt idx="4">
                  <c:v>'11</c:v>
                </c:pt>
                <c:pt idx="5">
                  <c:v>'10</c:v>
                </c:pt>
                <c:pt idx="6">
                  <c:v>'09</c:v>
                </c:pt>
                <c:pt idx="7">
                  <c:v>'08</c:v>
                </c:pt>
                <c:pt idx="8">
                  <c:v>'07</c:v>
                </c:pt>
              </c:strCache>
            </c:strRef>
          </c:cat>
          <c:val>
            <c:numRef>
              <c:f>Blad1!$C$2:$C$10</c:f>
              <c:numCache>
                <c:formatCode>General</c:formatCode>
                <c:ptCount val="9"/>
                <c:pt idx="0">
                  <c:v>0</c:v>
                </c:pt>
                <c:pt idx="1">
                  <c:v>24000</c:v>
                </c:pt>
                <c:pt idx="2">
                  <c:v>600</c:v>
                </c:pt>
                <c:pt idx="3">
                  <c:v>2670</c:v>
                </c:pt>
                <c:pt idx="4">
                  <c:v>0</c:v>
                </c:pt>
                <c:pt idx="5">
                  <c:v>5000</c:v>
                </c:pt>
                <c:pt idx="6">
                  <c:v>19000</c:v>
                </c:pt>
                <c:pt idx="7">
                  <c:v>22500</c:v>
                </c:pt>
                <c:pt idx="8">
                  <c:v>47000</c:v>
                </c:pt>
              </c:numCache>
            </c:numRef>
          </c:val>
          <c:extLst>
            <c:ext xmlns:c16="http://schemas.microsoft.com/office/drawing/2014/chart" uri="{C3380CC4-5D6E-409C-BE32-E72D297353CC}">
              <c16:uniqueId val="{00000001-780C-4C59-947A-CEC513E0ACBB}"/>
            </c:ext>
          </c:extLst>
        </c:ser>
        <c:ser>
          <c:idx val="2"/>
          <c:order val="2"/>
          <c:tx>
            <c:strRef>
              <c:f>Blad1!$D$1</c:f>
              <c:strCache>
                <c:ptCount val="1"/>
                <c:pt idx="0">
                  <c:v>Capital markets</c:v>
                </c:pt>
              </c:strCache>
            </c:strRef>
          </c:tx>
          <c:spPr>
            <a:solidFill>
              <a:srgbClr val="888888"/>
            </a:solidFill>
            <a:ln>
              <a:noFill/>
            </a:ln>
            <a:effectLst/>
          </c:spPr>
          <c:invertIfNegative val="0"/>
          <c:cat>
            <c:strRef>
              <c:f>Blad1!$A$2:$A$10</c:f>
              <c:strCache>
                <c:ptCount val="9"/>
                <c:pt idx="0">
                  <c:v>'15</c:v>
                </c:pt>
                <c:pt idx="1">
                  <c:v>'14</c:v>
                </c:pt>
                <c:pt idx="2">
                  <c:v>'13</c:v>
                </c:pt>
                <c:pt idx="3">
                  <c:v>'12</c:v>
                </c:pt>
                <c:pt idx="4">
                  <c:v>'11</c:v>
                </c:pt>
                <c:pt idx="5">
                  <c:v>'10</c:v>
                </c:pt>
                <c:pt idx="6">
                  <c:v>'09</c:v>
                </c:pt>
                <c:pt idx="7">
                  <c:v>'08</c:v>
                </c:pt>
                <c:pt idx="8">
                  <c:v>'07</c:v>
                </c:pt>
              </c:strCache>
            </c:strRef>
          </c:cat>
          <c:val>
            <c:numRef>
              <c:f>Blad1!$D$2:$D$10</c:f>
              <c:numCache>
                <c:formatCode>General</c:formatCode>
                <c:ptCount val="9"/>
                <c:pt idx="0">
                  <c:v>0</c:v>
                </c:pt>
                <c:pt idx="1">
                  <c:v>0</c:v>
                </c:pt>
                <c:pt idx="2">
                  <c:v>0</c:v>
                </c:pt>
                <c:pt idx="3">
                  <c:v>0</c:v>
                </c:pt>
                <c:pt idx="4">
                  <c:v>0</c:v>
                </c:pt>
                <c:pt idx="5">
                  <c:v>0</c:v>
                </c:pt>
                <c:pt idx="6">
                  <c:v>0</c:v>
                </c:pt>
                <c:pt idx="7">
                  <c:v>0</c:v>
                </c:pt>
                <c:pt idx="8">
                  <c:v>0</c:v>
                </c:pt>
              </c:numCache>
            </c:numRef>
          </c:val>
          <c:extLst>
            <c:ext xmlns:c16="http://schemas.microsoft.com/office/drawing/2014/chart" uri="{C3380CC4-5D6E-409C-BE32-E72D297353CC}">
              <c16:uniqueId val="{00000002-780C-4C59-947A-CEC513E0ACBB}"/>
            </c:ext>
          </c:extLst>
        </c:ser>
        <c:ser>
          <c:idx val="3"/>
          <c:order val="3"/>
          <c:tx>
            <c:strRef>
              <c:f>Blad1!$E$1</c:f>
              <c:strCache>
                <c:ptCount val="1"/>
                <c:pt idx="0">
                  <c:v>Corporate investors</c:v>
                </c:pt>
              </c:strCache>
            </c:strRef>
          </c:tx>
          <c:spPr>
            <a:solidFill>
              <a:schemeClr val="accent6">
                <a:lumMod val="60000"/>
              </a:schemeClr>
            </a:solidFill>
            <a:ln>
              <a:noFill/>
            </a:ln>
            <a:effectLst/>
          </c:spPr>
          <c:invertIfNegative val="0"/>
          <c:cat>
            <c:strRef>
              <c:f>Blad1!$A$2:$A$10</c:f>
              <c:strCache>
                <c:ptCount val="9"/>
                <c:pt idx="0">
                  <c:v>'15</c:v>
                </c:pt>
                <c:pt idx="1">
                  <c:v>'14</c:v>
                </c:pt>
                <c:pt idx="2">
                  <c:v>'13</c:v>
                </c:pt>
                <c:pt idx="3">
                  <c:v>'12</c:v>
                </c:pt>
                <c:pt idx="4">
                  <c:v>'11</c:v>
                </c:pt>
                <c:pt idx="5">
                  <c:v>'10</c:v>
                </c:pt>
                <c:pt idx="6">
                  <c:v>'09</c:v>
                </c:pt>
                <c:pt idx="7">
                  <c:v>'08</c:v>
                </c:pt>
                <c:pt idx="8">
                  <c:v>'07</c:v>
                </c:pt>
              </c:strCache>
            </c:strRef>
          </c:cat>
          <c:val>
            <c:numRef>
              <c:f>Blad1!$E$2:$E$10</c:f>
              <c:numCache>
                <c:formatCode>General</c:formatCode>
                <c:ptCount val="9"/>
                <c:pt idx="0">
                  <c:v>25120</c:v>
                </c:pt>
                <c:pt idx="1">
                  <c:v>42300</c:v>
                </c:pt>
                <c:pt idx="2">
                  <c:v>15000</c:v>
                </c:pt>
                <c:pt idx="3">
                  <c:v>27000</c:v>
                </c:pt>
                <c:pt idx="4">
                  <c:v>64080</c:v>
                </c:pt>
                <c:pt idx="5">
                  <c:v>0</c:v>
                </c:pt>
                <c:pt idx="6">
                  <c:v>40000</c:v>
                </c:pt>
                <c:pt idx="7">
                  <c:v>42400</c:v>
                </c:pt>
                <c:pt idx="8">
                  <c:v>0</c:v>
                </c:pt>
              </c:numCache>
            </c:numRef>
          </c:val>
          <c:extLst>
            <c:ext xmlns:c16="http://schemas.microsoft.com/office/drawing/2014/chart" uri="{C3380CC4-5D6E-409C-BE32-E72D297353CC}">
              <c16:uniqueId val="{00000003-780C-4C59-947A-CEC513E0ACBB}"/>
            </c:ext>
          </c:extLst>
        </c:ser>
        <c:ser>
          <c:idx val="4"/>
          <c:order val="4"/>
          <c:tx>
            <c:strRef>
              <c:f>Blad1!$F$1</c:f>
              <c:strCache>
                <c:ptCount val="1"/>
                <c:pt idx="0">
                  <c:v>Endowments and foundations</c:v>
                </c:pt>
              </c:strCache>
            </c:strRef>
          </c:tx>
          <c:spPr>
            <a:solidFill>
              <a:schemeClr val="accent5">
                <a:lumMod val="60000"/>
              </a:schemeClr>
            </a:solidFill>
            <a:ln>
              <a:noFill/>
            </a:ln>
            <a:effectLst/>
          </c:spPr>
          <c:invertIfNegative val="0"/>
          <c:cat>
            <c:strRef>
              <c:f>Blad1!$A$2:$A$10</c:f>
              <c:strCache>
                <c:ptCount val="9"/>
                <c:pt idx="0">
                  <c:v>'15</c:v>
                </c:pt>
                <c:pt idx="1">
                  <c:v>'14</c:v>
                </c:pt>
                <c:pt idx="2">
                  <c:v>'13</c:v>
                </c:pt>
                <c:pt idx="3">
                  <c:v>'12</c:v>
                </c:pt>
                <c:pt idx="4">
                  <c:v>'11</c:v>
                </c:pt>
                <c:pt idx="5">
                  <c:v>'10</c:v>
                </c:pt>
                <c:pt idx="6">
                  <c:v>'09</c:v>
                </c:pt>
                <c:pt idx="7">
                  <c:v>'08</c:v>
                </c:pt>
                <c:pt idx="8">
                  <c:v>'07</c:v>
                </c:pt>
              </c:strCache>
            </c:strRef>
          </c:cat>
          <c:val>
            <c:numRef>
              <c:f>Blad1!$F$2:$F$10</c:f>
              <c:numCache>
                <c:formatCode>General</c:formatCode>
                <c:ptCount val="9"/>
                <c:pt idx="0">
                  <c:v>0</c:v>
                </c:pt>
                <c:pt idx="1">
                  <c:v>3400</c:v>
                </c:pt>
                <c:pt idx="2">
                  <c:v>0</c:v>
                </c:pt>
                <c:pt idx="3">
                  <c:v>500</c:v>
                </c:pt>
                <c:pt idx="4">
                  <c:v>0</c:v>
                </c:pt>
                <c:pt idx="5">
                  <c:v>0</c:v>
                </c:pt>
                <c:pt idx="6">
                  <c:v>0</c:v>
                </c:pt>
                <c:pt idx="7">
                  <c:v>0</c:v>
                </c:pt>
                <c:pt idx="8">
                  <c:v>0</c:v>
                </c:pt>
              </c:numCache>
            </c:numRef>
          </c:val>
          <c:extLst>
            <c:ext xmlns:c16="http://schemas.microsoft.com/office/drawing/2014/chart" uri="{C3380CC4-5D6E-409C-BE32-E72D297353CC}">
              <c16:uniqueId val="{00000004-780C-4C59-947A-CEC513E0ACBB}"/>
            </c:ext>
          </c:extLst>
        </c:ser>
        <c:ser>
          <c:idx val="5"/>
          <c:order val="5"/>
          <c:tx>
            <c:strRef>
              <c:f>Blad1!$G$1</c:f>
              <c:strCache>
                <c:ptCount val="1"/>
                <c:pt idx="0">
                  <c:v>Family offices</c:v>
                </c:pt>
              </c:strCache>
            </c:strRef>
          </c:tx>
          <c:spPr>
            <a:solidFill>
              <a:schemeClr val="accent4">
                <a:lumMod val="60000"/>
              </a:schemeClr>
            </a:solidFill>
            <a:ln>
              <a:noFill/>
            </a:ln>
            <a:effectLst/>
          </c:spPr>
          <c:invertIfNegative val="0"/>
          <c:cat>
            <c:strRef>
              <c:f>Blad1!$A$2:$A$10</c:f>
              <c:strCache>
                <c:ptCount val="9"/>
                <c:pt idx="0">
                  <c:v>'15</c:v>
                </c:pt>
                <c:pt idx="1">
                  <c:v>'14</c:v>
                </c:pt>
                <c:pt idx="2">
                  <c:v>'13</c:v>
                </c:pt>
                <c:pt idx="3">
                  <c:v>'12</c:v>
                </c:pt>
                <c:pt idx="4">
                  <c:v>'11</c:v>
                </c:pt>
                <c:pt idx="5">
                  <c:v>'10</c:v>
                </c:pt>
                <c:pt idx="6">
                  <c:v>'09</c:v>
                </c:pt>
                <c:pt idx="7">
                  <c:v>'08</c:v>
                </c:pt>
                <c:pt idx="8">
                  <c:v>'07</c:v>
                </c:pt>
              </c:strCache>
            </c:strRef>
          </c:cat>
          <c:val>
            <c:numRef>
              <c:f>Blad1!$G$2:$G$10</c:f>
              <c:numCache>
                <c:formatCode>General</c:formatCode>
                <c:ptCount val="9"/>
                <c:pt idx="0">
                  <c:v>12500</c:v>
                </c:pt>
                <c:pt idx="1">
                  <c:v>48900</c:v>
                </c:pt>
                <c:pt idx="2">
                  <c:v>25300</c:v>
                </c:pt>
                <c:pt idx="3">
                  <c:v>25830</c:v>
                </c:pt>
                <c:pt idx="4">
                  <c:v>20370</c:v>
                </c:pt>
                <c:pt idx="5">
                  <c:v>0</c:v>
                </c:pt>
                <c:pt idx="6">
                  <c:v>23500</c:v>
                </c:pt>
                <c:pt idx="7">
                  <c:v>0</c:v>
                </c:pt>
                <c:pt idx="8">
                  <c:v>17400</c:v>
                </c:pt>
              </c:numCache>
            </c:numRef>
          </c:val>
          <c:extLst>
            <c:ext xmlns:c16="http://schemas.microsoft.com/office/drawing/2014/chart" uri="{C3380CC4-5D6E-409C-BE32-E72D297353CC}">
              <c16:uniqueId val="{00000005-780C-4C59-947A-CEC513E0ACBB}"/>
            </c:ext>
          </c:extLst>
        </c:ser>
        <c:ser>
          <c:idx val="6"/>
          <c:order val="6"/>
          <c:tx>
            <c:strRef>
              <c:f>Blad1!$H$1</c:f>
              <c:strCache>
                <c:ptCount val="1"/>
                <c:pt idx="0">
                  <c:v>Fund of funds</c:v>
                </c:pt>
              </c:strCache>
            </c:strRef>
          </c:tx>
          <c:spPr>
            <a:solidFill>
              <a:schemeClr val="accent6">
                <a:lumMod val="80000"/>
                <a:lumOff val="20000"/>
              </a:schemeClr>
            </a:solidFill>
            <a:ln>
              <a:noFill/>
            </a:ln>
            <a:effectLst/>
          </c:spPr>
          <c:invertIfNegative val="0"/>
          <c:cat>
            <c:strRef>
              <c:f>Blad1!$A$2:$A$10</c:f>
              <c:strCache>
                <c:ptCount val="9"/>
                <c:pt idx="0">
                  <c:v>'15</c:v>
                </c:pt>
                <c:pt idx="1">
                  <c:v>'14</c:v>
                </c:pt>
                <c:pt idx="2">
                  <c:v>'13</c:v>
                </c:pt>
                <c:pt idx="3">
                  <c:v>'12</c:v>
                </c:pt>
                <c:pt idx="4">
                  <c:v>'11</c:v>
                </c:pt>
                <c:pt idx="5">
                  <c:v>'10</c:v>
                </c:pt>
                <c:pt idx="6">
                  <c:v>'09</c:v>
                </c:pt>
                <c:pt idx="7">
                  <c:v>'08</c:v>
                </c:pt>
                <c:pt idx="8">
                  <c:v>'07</c:v>
                </c:pt>
              </c:strCache>
            </c:strRef>
          </c:cat>
          <c:val>
            <c:numRef>
              <c:f>Blad1!$H$2:$H$10</c:f>
              <c:numCache>
                <c:formatCode>General</c:formatCode>
                <c:ptCount val="9"/>
                <c:pt idx="0">
                  <c:v>59000</c:v>
                </c:pt>
                <c:pt idx="1">
                  <c:v>14600</c:v>
                </c:pt>
                <c:pt idx="2">
                  <c:v>56200</c:v>
                </c:pt>
                <c:pt idx="3">
                  <c:v>0</c:v>
                </c:pt>
                <c:pt idx="4">
                  <c:v>0</c:v>
                </c:pt>
                <c:pt idx="5">
                  <c:v>11400</c:v>
                </c:pt>
                <c:pt idx="6">
                  <c:v>46600</c:v>
                </c:pt>
                <c:pt idx="7">
                  <c:v>28050</c:v>
                </c:pt>
                <c:pt idx="8">
                  <c:v>0</c:v>
                </c:pt>
              </c:numCache>
            </c:numRef>
          </c:val>
          <c:extLst>
            <c:ext xmlns:c16="http://schemas.microsoft.com/office/drawing/2014/chart" uri="{C3380CC4-5D6E-409C-BE32-E72D297353CC}">
              <c16:uniqueId val="{00000006-780C-4C59-947A-CEC513E0ACBB}"/>
            </c:ext>
          </c:extLst>
        </c:ser>
        <c:ser>
          <c:idx val="7"/>
          <c:order val="7"/>
          <c:tx>
            <c:strRef>
              <c:f>Blad1!$I$1</c:f>
              <c:strCache>
                <c:ptCount val="1"/>
                <c:pt idx="0">
                  <c:v>Government agencies</c:v>
                </c:pt>
              </c:strCache>
            </c:strRef>
          </c:tx>
          <c:spPr>
            <a:solidFill>
              <a:schemeClr val="tx2"/>
            </a:solidFill>
            <a:ln>
              <a:noFill/>
            </a:ln>
            <a:effectLst/>
          </c:spPr>
          <c:invertIfNegative val="0"/>
          <c:cat>
            <c:strRef>
              <c:f>Blad1!$A$2:$A$10</c:f>
              <c:strCache>
                <c:ptCount val="9"/>
                <c:pt idx="0">
                  <c:v>'15</c:v>
                </c:pt>
                <c:pt idx="1">
                  <c:v>'14</c:v>
                </c:pt>
                <c:pt idx="2">
                  <c:v>'13</c:v>
                </c:pt>
                <c:pt idx="3">
                  <c:v>'12</c:v>
                </c:pt>
                <c:pt idx="4">
                  <c:v>'11</c:v>
                </c:pt>
                <c:pt idx="5">
                  <c:v>'10</c:v>
                </c:pt>
                <c:pt idx="6">
                  <c:v>'09</c:v>
                </c:pt>
                <c:pt idx="7">
                  <c:v>'08</c:v>
                </c:pt>
                <c:pt idx="8">
                  <c:v>'07</c:v>
                </c:pt>
              </c:strCache>
            </c:strRef>
          </c:cat>
          <c:val>
            <c:numRef>
              <c:f>Blad1!$I$2:$I$10</c:f>
              <c:numCache>
                <c:formatCode>General</c:formatCode>
                <c:ptCount val="9"/>
                <c:pt idx="0">
                  <c:v>91500</c:v>
                </c:pt>
                <c:pt idx="1">
                  <c:v>319720</c:v>
                </c:pt>
                <c:pt idx="2">
                  <c:v>79100</c:v>
                </c:pt>
                <c:pt idx="3">
                  <c:v>45840</c:v>
                </c:pt>
                <c:pt idx="4">
                  <c:v>32170</c:v>
                </c:pt>
                <c:pt idx="5">
                  <c:v>46450</c:v>
                </c:pt>
                <c:pt idx="6">
                  <c:v>4200</c:v>
                </c:pt>
                <c:pt idx="7">
                  <c:v>36250</c:v>
                </c:pt>
                <c:pt idx="8">
                  <c:v>5000</c:v>
                </c:pt>
              </c:numCache>
            </c:numRef>
          </c:val>
          <c:extLst>
            <c:ext xmlns:c16="http://schemas.microsoft.com/office/drawing/2014/chart" uri="{C3380CC4-5D6E-409C-BE32-E72D297353CC}">
              <c16:uniqueId val="{00000007-780C-4C59-947A-CEC513E0ACBB}"/>
            </c:ext>
          </c:extLst>
        </c:ser>
        <c:ser>
          <c:idx val="8"/>
          <c:order val="8"/>
          <c:tx>
            <c:strRef>
              <c:f>Blad1!$J$1</c:f>
              <c:strCache>
                <c:ptCount val="1"/>
                <c:pt idx="0">
                  <c:v>Insurance companies</c:v>
                </c:pt>
              </c:strCache>
            </c:strRef>
          </c:tx>
          <c:spPr>
            <a:solidFill>
              <a:schemeClr val="accent4">
                <a:lumMod val="80000"/>
                <a:lumOff val="20000"/>
              </a:schemeClr>
            </a:solidFill>
            <a:ln>
              <a:noFill/>
            </a:ln>
            <a:effectLst/>
          </c:spPr>
          <c:invertIfNegative val="0"/>
          <c:cat>
            <c:strRef>
              <c:f>Blad1!$A$2:$A$10</c:f>
              <c:strCache>
                <c:ptCount val="9"/>
                <c:pt idx="0">
                  <c:v>'15</c:v>
                </c:pt>
                <c:pt idx="1">
                  <c:v>'14</c:v>
                </c:pt>
                <c:pt idx="2">
                  <c:v>'13</c:v>
                </c:pt>
                <c:pt idx="3">
                  <c:v>'12</c:v>
                </c:pt>
                <c:pt idx="4">
                  <c:v>'11</c:v>
                </c:pt>
                <c:pt idx="5">
                  <c:v>'10</c:v>
                </c:pt>
                <c:pt idx="6">
                  <c:v>'09</c:v>
                </c:pt>
                <c:pt idx="7">
                  <c:v>'08</c:v>
                </c:pt>
                <c:pt idx="8">
                  <c:v>'07</c:v>
                </c:pt>
              </c:strCache>
            </c:strRef>
          </c:cat>
          <c:val>
            <c:numRef>
              <c:f>Blad1!$J$2:$J$10</c:f>
              <c:numCache>
                <c:formatCode>General</c:formatCode>
                <c:ptCount val="9"/>
                <c:pt idx="0">
                  <c:v>32000</c:v>
                </c:pt>
                <c:pt idx="1">
                  <c:v>29000</c:v>
                </c:pt>
                <c:pt idx="2">
                  <c:v>0</c:v>
                </c:pt>
                <c:pt idx="3">
                  <c:v>64660</c:v>
                </c:pt>
                <c:pt idx="4">
                  <c:v>0</c:v>
                </c:pt>
                <c:pt idx="5">
                  <c:v>0</c:v>
                </c:pt>
                <c:pt idx="6">
                  <c:v>0</c:v>
                </c:pt>
                <c:pt idx="7">
                  <c:v>2250</c:v>
                </c:pt>
                <c:pt idx="8">
                  <c:v>0</c:v>
                </c:pt>
              </c:numCache>
            </c:numRef>
          </c:val>
          <c:extLst>
            <c:ext xmlns:c16="http://schemas.microsoft.com/office/drawing/2014/chart" uri="{C3380CC4-5D6E-409C-BE32-E72D297353CC}">
              <c16:uniqueId val="{00000008-780C-4C59-947A-CEC513E0ACBB}"/>
            </c:ext>
          </c:extLst>
        </c:ser>
        <c:ser>
          <c:idx val="9"/>
          <c:order val="9"/>
          <c:tx>
            <c:strRef>
              <c:f>Blad1!$K$1</c:f>
              <c:strCache>
                <c:ptCount val="1"/>
                <c:pt idx="0">
                  <c:v>Other asset managers (including PE houses other than fund of funds)</c:v>
                </c:pt>
              </c:strCache>
            </c:strRef>
          </c:tx>
          <c:spPr>
            <a:solidFill>
              <a:schemeClr val="accent6">
                <a:lumMod val="80000"/>
              </a:schemeClr>
            </a:solidFill>
            <a:ln>
              <a:noFill/>
            </a:ln>
            <a:effectLst/>
          </c:spPr>
          <c:invertIfNegative val="0"/>
          <c:cat>
            <c:strRef>
              <c:f>Blad1!$A$2:$A$10</c:f>
              <c:strCache>
                <c:ptCount val="9"/>
                <c:pt idx="0">
                  <c:v>'15</c:v>
                </c:pt>
                <c:pt idx="1">
                  <c:v>'14</c:v>
                </c:pt>
                <c:pt idx="2">
                  <c:v>'13</c:v>
                </c:pt>
                <c:pt idx="3">
                  <c:v>'12</c:v>
                </c:pt>
                <c:pt idx="4">
                  <c:v>'11</c:v>
                </c:pt>
                <c:pt idx="5">
                  <c:v>'10</c:v>
                </c:pt>
                <c:pt idx="6">
                  <c:v>'09</c:v>
                </c:pt>
                <c:pt idx="7">
                  <c:v>'08</c:v>
                </c:pt>
                <c:pt idx="8">
                  <c:v>'07</c:v>
                </c:pt>
              </c:strCache>
            </c:strRef>
          </c:cat>
          <c:val>
            <c:numRef>
              <c:f>Blad1!$K$2:$K$10</c:f>
              <c:numCache>
                <c:formatCode>General</c:formatCode>
                <c:ptCount val="9"/>
                <c:pt idx="0">
                  <c:v>2260</c:v>
                </c:pt>
                <c:pt idx="1">
                  <c:v>11160</c:v>
                </c:pt>
                <c:pt idx="2">
                  <c:v>2500</c:v>
                </c:pt>
                <c:pt idx="3">
                  <c:v>0</c:v>
                </c:pt>
                <c:pt idx="4">
                  <c:v>0</c:v>
                </c:pt>
                <c:pt idx="5">
                  <c:v>0</c:v>
                </c:pt>
                <c:pt idx="6">
                  <c:v>0</c:v>
                </c:pt>
                <c:pt idx="7">
                  <c:v>0</c:v>
                </c:pt>
                <c:pt idx="8">
                  <c:v>5000</c:v>
                </c:pt>
              </c:numCache>
            </c:numRef>
          </c:val>
          <c:extLst>
            <c:ext xmlns:c16="http://schemas.microsoft.com/office/drawing/2014/chart" uri="{C3380CC4-5D6E-409C-BE32-E72D297353CC}">
              <c16:uniqueId val="{00000009-780C-4C59-947A-CEC513E0ACBB}"/>
            </c:ext>
          </c:extLst>
        </c:ser>
        <c:ser>
          <c:idx val="10"/>
          <c:order val="10"/>
          <c:tx>
            <c:strRef>
              <c:f>Blad1!$L$1</c:f>
              <c:strCache>
                <c:ptCount val="1"/>
                <c:pt idx="0">
                  <c:v>Pension funds</c:v>
                </c:pt>
              </c:strCache>
            </c:strRef>
          </c:tx>
          <c:spPr>
            <a:solidFill>
              <a:schemeClr val="accent5">
                <a:lumMod val="80000"/>
              </a:schemeClr>
            </a:solidFill>
            <a:ln>
              <a:noFill/>
            </a:ln>
            <a:effectLst/>
          </c:spPr>
          <c:invertIfNegative val="0"/>
          <c:cat>
            <c:strRef>
              <c:f>Blad1!$A$2:$A$10</c:f>
              <c:strCache>
                <c:ptCount val="9"/>
                <c:pt idx="0">
                  <c:v>'15</c:v>
                </c:pt>
                <c:pt idx="1">
                  <c:v>'14</c:v>
                </c:pt>
                <c:pt idx="2">
                  <c:v>'13</c:v>
                </c:pt>
                <c:pt idx="3">
                  <c:v>'12</c:v>
                </c:pt>
                <c:pt idx="4">
                  <c:v>'11</c:v>
                </c:pt>
                <c:pt idx="5">
                  <c:v>'10</c:v>
                </c:pt>
                <c:pt idx="6">
                  <c:v>'09</c:v>
                </c:pt>
                <c:pt idx="7">
                  <c:v>'08</c:v>
                </c:pt>
                <c:pt idx="8">
                  <c:v>'07</c:v>
                </c:pt>
              </c:strCache>
            </c:strRef>
          </c:cat>
          <c:val>
            <c:numRef>
              <c:f>Blad1!$L$2:$L$10</c:f>
              <c:numCache>
                <c:formatCode>General</c:formatCode>
                <c:ptCount val="9"/>
                <c:pt idx="0">
                  <c:v>0</c:v>
                </c:pt>
                <c:pt idx="1">
                  <c:v>112000</c:v>
                </c:pt>
                <c:pt idx="2">
                  <c:v>0</c:v>
                </c:pt>
                <c:pt idx="3">
                  <c:v>0</c:v>
                </c:pt>
                <c:pt idx="4">
                  <c:v>0</c:v>
                </c:pt>
                <c:pt idx="5">
                  <c:v>25000</c:v>
                </c:pt>
                <c:pt idx="6">
                  <c:v>43400</c:v>
                </c:pt>
                <c:pt idx="7">
                  <c:v>27800</c:v>
                </c:pt>
                <c:pt idx="8">
                  <c:v>5000</c:v>
                </c:pt>
              </c:numCache>
            </c:numRef>
          </c:val>
          <c:extLst>
            <c:ext xmlns:c16="http://schemas.microsoft.com/office/drawing/2014/chart" uri="{C3380CC4-5D6E-409C-BE32-E72D297353CC}">
              <c16:uniqueId val="{0000000A-780C-4C59-947A-CEC513E0ACBB}"/>
            </c:ext>
          </c:extLst>
        </c:ser>
        <c:ser>
          <c:idx val="11"/>
          <c:order val="11"/>
          <c:tx>
            <c:strRef>
              <c:f>Blad1!$M$1</c:f>
              <c:strCache>
                <c:ptCount val="1"/>
                <c:pt idx="0">
                  <c:v>Private individuals</c:v>
                </c:pt>
              </c:strCache>
            </c:strRef>
          </c:tx>
          <c:spPr>
            <a:solidFill>
              <a:schemeClr val="accent4">
                <a:lumMod val="80000"/>
              </a:schemeClr>
            </a:solidFill>
            <a:ln>
              <a:noFill/>
            </a:ln>
            <a:effectLst/>
          </c:spPr>
          <c:invertIfNegative val="0"/>
          <c:cat>
            <c:strRef>
              <c:f>Blad1!$A$2:$A$10</c:f>
              <c:strCache>
                <c:ptCount val="9"/>
                <c:pt idx="0">
                  <c:v>'15</c:v>
                </c:pt>
                <c:pt idx="1">
                  <c:v>'14</c:v>
                </c:pt>
                <c:pt idx="2">
                  <c:v>'13</c:v>
                </c:pt>
                <c:pt idx="3">
                  <c:v>'12</c:v>
                </c:pt>
                <c:pt idx="4">
                  <c:v>'11</c:v>
                </c:pt>
                <c:pt idx="5">
                  <c:v>'10</c:v>
                </c:pt>
                <c:pt idx="6">
                  <c:v>'09</c:v>
                </c:pt>
                <c:pt idx="7">
                  <c:v>'08</c:v>
                </c:pt>
                <c:pt idx="8">
                  <c:v>'07</c:v>
                </c:pt>
              </c:strCache>
            </c:strRef>
          </c:cat>
          <c:val>
            <c:numRef>
              <c:f>Blad1!$M$2:$M$10</c:f>
              <c:numCache>
                <c:formatCode>General</c:formatCode>
                <c:ptCount val="9"/>
                <c:pt idx="0">
                  <c:v>23240</c:v>
                </c:pt>
                <c:pt idx="1">
                  <c:v>39460</c:v>
                </c:pt>
                <c:pt idx="2">
                  <c:v>23710</c:v>
                </c:pt>
                <c:pt idx="3">
                  <c:v>12610</c:v>
                </c:pt>
                <c:pt idx="4">
                  <c:v>6000</c:v>
                </c:pt>
                <c:pt idx="5">
                  <c:v>13500</c:v>
                </c:pt>
                <c:pt idx="6">
                  <c:v>1000</c:v>
                </c:pt>
                <c:pt idx="7">
                  <c:v>26100</c:v>
                </c:pt>
                <c:pt idx="8">
                  <c:v>16400</c:v>
                </c:pt>
              </c:numCache>
            </c:numRef>
          </c:val>
          <c:extLst>
            <c:ext xmlns:c16="http://schemas.microsoft.com/office/drawing/2014/chart" uri="{C3380CC4-5D6E-409C-BE32-E72D297353CC}">
              <c16:uniqueId val="{0000000B-780C-4C59-947A-CEC513E0ACBB}"/>
            </c:ext>
          </c:extLst>
        </c:ser>
        <c:dLbls>
          <c:showLegendKey val="0"/>
          <c:showVal val="0"/>
          <c:showCatName val="0"/>
          <c:showSerName val="0"/>
          <c:showPercent val="0"/>
          <c:showBubbleSize val="0"/>
        </c:dLbls>
        <c:gapWidth val="219"/>
        <c:overlap val="100"/>
        <c:axId val="339511344"/>
        <c:axId val="339504680"/>
      </c:barChart>
      <c:catAx>
        <c:axId val="3395113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EB221B"/>
                </a:solidFill>
                <a:latin typeface="Century Gothic" panose="020B0502020202020204" pitchFamily="34" charset="0"/>
                <a:ea typeface="+mn-ea"/>
                <a:cs typeface="+mn-cs"/>
              </a:defRPr>
            </a:pPr>
            <a:endParaRPr lang="en-US"/>
          </a:p>
        </c:txPr>
        <c:crossAx val="339504680"/>
        <c:crosses val="autoZero"/>
        <c:auto val="1"/>
        <c:lblAlgn val="ctr"/>
        <c:lblOffset val="100"/>
        <c:noMultiLvlLbl val="0"/>
      </c:catAx>
      <c:valAx>
        <c:axId val="3395046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EB221B"/>
                </a:solidFill>
                <a:latin typeface="Century Gothic" panose="020B0502020202020204" pitchFamily="34" charset="0"/>
                <a:ea typeface="+mn-ea"/>
                <a:cs typeface="+mn-cs"/>
              </a:defRPr>
            </a:pPr>
            <a:endParaRPr lang="en-US"/>
          </a:p>
        </c:txPr>
        <c:crossAx val="339511344"/>
        <c:crosses val="autoZero"/>
        <c:crossBetween val="between"/>
      </c:valAx>
      <c:spPr>
        <a:noFill/>
        <a:ln>
          <a:noFill/>
        </a:ln>
        <a:effectLst/>
      </c:spPr>
    </c:plotArea>
    <c:legend>
      <c:legendPos val="b"/>
      <c:layout>
        <c:manualLayout>
          <c:xMode val="edge"/>
          <c:yMode val="edge"/>
          <c:x val="0.40645493827229129"/>
          <c:y val="9.8729654454962883E-3"/>
          <c:w val="0.59187535046239725"/>
          <c:h val="0.37993089021449167"/>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44638E38-E5A5-4F5E-B362-47C50E6A58DD}" type="datetimeFigureOut">
              <a:rPr lang="nl-NL" smtClean="0"/>
              <a:t>29-9-2020</a:t>
            </a:fld>
            <a:endParaRPr lang="nl-NL"/>
          </a:p>
        </p:txBody>
      </p:sp>
      <p:sp>
        <p:nvSpPr>
          <p:cNvPr id="4" name="Tijdelijke aanduiding voor voettekst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92A8A6DD-1115-4947-95E4-B2FB0BB76AE0}" type="slidenum">
              <a:rPr lang="nl-NL" smtClean="0"/>
              <a:t>‹#›</a:t>
            </a:fld>
            <a:endParaRPr lang="nl-NL"/>
          </a:p>
        </p:txBody>
      </p:sp>
    </p:spTree>
    <p:extLst>
      <p:ext uri="{BB962C8B-B14F-4D97-AF65-F5344CB8AC3E}">
        <p14:creationId xmlns:p14="http://schemas.microsoft.com/office/powerpoint/2010/main" val="1396450194"/>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EB6AF308-31F7-42ED-BF28-058150B8EC9C}" type="datetimeFigureOut">
              <a:rPr lang="nl-NL" smtClean="0"/>
              <a:t>29-9-2020</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FC9983E1-455F-4AB9-B768-2ED80CCF8A3D}" type="slidenum">
              <a:rPr lang="nl-NL" smtClean="0"/>
              <a:t>‹#›</a:t>
            </a:fld>
            <a:endParaRPr lang="nl-NL"/>
          </a:p>
        </p:txBody>
      </p:sp>
    </p:spTree>
    <p:extLst>
      <p:ext uri="{BB962C8B-B14F-4D97-AF65-F5344CB8AC3E}">
        <p14:creationId xmlns:p14="http://schemas.microsoft.com/office/powerpoint/2010/main" val="2030098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3" Type="http://schemas.openxmlformats.org/officeDocument/2006/relationships/image" Target="../media/image3.emf" />
  <Relationship Id="rId2" Type="http://schemas.openxmlformats.org/officeDocument/2006/relationships/image" Target="../media/image2.jpeg" />
  <Relationship Id="rId1" Type="http://schemas.openxmlformats.org/officeDocument/2006/relationships/slideMaster" Target="../slideMasters/slideMaster1.xml" />
  <Relationship Id="rId4" Type="http://schemas.openxmlformats.org/officeDocument/2006/relationships/image" Target="../media/image4.emf" />
</Relationships>
</file>

<file path=ppt/slideLayouts/_rels/slideLayout10.xml.rels>&#65279;<?xml version="1.0" encoding="UTF-8" standalone="yes"?>
<Relationships xmlns="http://schemas.openxmlformats.org/package/2006/relationships">
  <Relationship Id="rId2" Type="http://schemas.openxmlformats.org/officeDocument/2006/relationships/image" Target="../media/image5.png" />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3" Type="http://schemas.openxmlformats.org/officeDocument/2006/relationships/chart" Target="../charts/chart4.xml" />
  <Relationship Id="rId2" Type="http://schemas.openxmlformats.org/officeDocument/2006/relationships/image" Target="../media/image5.png" />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2" Type="http://schemas.openxmlformats.org/officeDocument/2006/relationships/image" Target="../media/image5.png" />
  <Relationship Id="rId1" Type="http://schemas.openxmlformats.org/officeDocument/2006/relationships/slideMaster" Target="../slideMasters/slideMaster1.xml" />
</Relationships>
</file>

<file path=ppt/slideLayouts/_rels/slideLayout13.xml.rels>&#65279;<?xml version="1.0" encoding="UTF-8" standalone="yes"?>
<Relationships xmlns="http://schemas.openxmlformats.org/package/2006/relationships">
  <Relationship Id="rId2" Type="http://schemas.openxmlformats.org/officeDocument/2006/relationships/image" Target="../media/image5.png" />
  <Relationship Id="rId1" Type="http://schemas.openxmlformats.org/officeDocument/2006/relationships/slideMaster" Target="../slideMasters/slideMaster1.xml" />
</Relationships>
</file>

<file path=ppt/slideLayouts/_rels/slideLayout14.xml.rels>&#65279;<?xml version="1.0" encoding="UTF-8" standalone="yes"?>
<Relationships xmlns="http://schemas.openxmlformats.org/package/2006/relationships">
  <Relationship Id="rId2" Type="http://schemas.openxmlformats.org/officeDocument/2006/relationships/image" Target="../media/image5.png" />
  <Relationship Id="rId1" Type="http://schemas.openxmlformats.org/officeDocument/2006/relationships/slideMaster" Target="../slideMasters/slideMaster1.xml" />
</Relationships>
</file>

<file path=ppt/slideLayouts/_rels/slideLayout15.xml.rels>&#65279;<?xml version="1.0" encoding="UTF-8" standalone="yes"?>
<Relationships xmlns="http://schemas.openxmlformats.org/package/2006/relationships">
  <Relationship Id="rId2" Type="http://schemas.openxmlformats.org/officeDocument/2006/relationships/image" Target="../media/image5.png" />
  <Relationship Id="rId1" Type="http://schemas.openxmlformats.org/officeDocument/2006/relationships/slideMaster" Target="../slideMasters/slideMaster1.xml" />
</Relationships>
</file>

<file path=ppt/slideLayouts/_rels/slideLayout16.xml.rels>&#65279;<?xml version="1.0" encoding="UTF-8" standalone="yes"?>
<Relationships xmlns="http://schemas.openxmlformats.org/package/2006/relationships">
  <Relationship Id="rId2" Type="http://schemas.openxmlformats.org/officeDocument/2006/relationships/image" Target="../media/image5.png" />
  <Relationship Id="rId1" Type="http://schemas.openxmlformats.org/officeDocument/2006/relationships/slideMaster" Target="../slideMasters/slideMaster1.xml" />
</Relationships>
</file>

<file path=ppt/slideLayouts/_rels/slideLayout17.xml.rels>&#65279;<?xml version="1.0" encoding="UTF-8" standalone="yes"?>
<Relationships xmlns="http://schemas.openxmlformats.org/package/2006/relationships">
  <Relationship Id="rId2" Type="http://schemas.openxmlformats.org/officeDocument/2006/relationships/image" Target="../media/image5.png" />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2" Type="http://schemas.openxmlformats.org/officeDocument/2006/relationships/image" Target="../media/image5.png" />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2" Type="http://schemas.openxmlformats.org/officeDocument/2006/relationships/image" Target="../media/image5.png" />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2" Type="http://schemas.openxmlformats.org/officeDocument/2006/relationships/image" Target="../media/image5.png" />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2" Type="http://schemas.openxmlformats.org/officeDocument/2006/relationships/image" Target="../media/image5.png" />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2" Type="http://schemas.openxmlformats.org/officeDocument/2006/relationships/image" Target="../media/image5.png" />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3" Type="http://schemas.openxmlformats.org/officeDocument/2006/relationships/chart" Target="../charts/chart1.xml" />
  <Relationship Id="rId2" Type="http://schemas.openxmlformats.org/officeDocument/2006/relationships/image" Target="../media/image5.png" />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3" Type="http://schemas.openxmlformats.org/officeDocument/2006/relationships/chart" Target="../charts/chart2.xml" />
  <Relationship Id="rId2" Type="http://schemas.openxmlformats.org/officeDocument/2006/relationships/image" Target="../media/image5.png" />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3" Type="http://schemas.openxmlformats.org/officeDocument/2006/relationships/chart" Target="../charts/chart3.xml" />
  <Relationship Id="rId2" Type="http://schemas.openxmlformats.org/officeDocument/2006/relationships/image" Target="../media/image5.png" />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2107" r="2644"/>
          <a:stretch>
            <a:fillRect/>
          </a:stretch>
        </p:blipFill>
        <p:spPr bwMode="auto">
          <a:xfrm>
            <a:off x="884768" y="6208713"/>
            <a:ext cx="1329984"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5"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l="7764" t="12076" r="7787" b="12112"/>
          <a:stretch>
            <a:fillRect/>
          </a:stretch>
        </p:blipFill>
        <p:spPr bwMode="auto">
          <a:xfrm>
            <a:off x="931334" y="704851"/>
            <a:ext cx="1096249"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6"/>
          <p:cNvSpPr>
            <a:spLocks noChangeArrowheads="1"/>
          </p:cNvSpPr>
          <p:nvPr/>
        </p:nvSpPr>
        <p:spPr bwMode="auto">
          <a:xfrm>
            <a:off x="10511951" y="6388101"/>
            <a:ext cx="979434" cy="138499"/>
          </a:xfrm>
          <a:prstGeom prst="rect">
            <a:avLst/>
          </a:prstGeom>
          <a:noFill/>
          <a:ln w="9525">
            <a:noFill/>
            <a:miter lim="800000"/>
            <a:headEnd/>
            <a:tailEnd/>
          </a:ln>
        </p:spPr>
        <p:txBody>
          <a:bodyPr wrap="none" lIns="0" tIns="0" rIns="0" bIns="0">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r" fontAlgn="base">
              <a:spcBef>
                <a:spcPct val="0"/>
              </a:spcBef>
              <a:spcAft>
                <a:spcPct val="0"/>
              </a:spcAft>
            </a:pPr>
            <a:fld id="{21BA0F54-1333-45E1-A428-EF0F2C513BA5}" type="datetime1">
              <a:rPr lang="en-US" altLang="nl-NL" sz="900">
                <a:solidFill>
                  <a:srgbClr val="3E3D40"/>
                </a:solidFill>
              </a:rPr>
              <a:pPr algn="r" fontAlgn="base">
                <a:spcBef>
                  <a:spcPct val="0"/>
                </a:spcBef>
                <a:spcAft>
                  <a:spcPct val="0"/>
                </a:spcAft>
              </a:pPr>
              <a:t>29-09-2020</a:t>
            </a:fld>
            <a:r>
              <a:rPr lang="en-US" altLang="nl-NL" sz="900">
                <a:solidFill>
                  <a:srgbClr val="3E3D40"/>
                </a:solidFill>
              </a:rPr>
              <a:t> | pag </a:t>
            </a:r>
            <a:fld id="{EC3C4F22-DE79-421F-98B4-679A13AC16F8}" type="slidenum">
              <a:rPr lang="en-US" altLang="nl-NL" sz="900">
                <a:solidFill>
                  <a:srgbClr val="3E3D40"/>
                </a:solidFill>
              </a:rPr>
              <a:pPr algn="r" fontAlgn="base">
                <a:spcBef>
                  <a:spcPct val="0"/>
                </a:spcBef>
                <a:spcAft>
                  <a:spcPct val="0"/>
                </a:spcAft>
              </a:pPr>
              <a:t>‹#›</a:t>
            </a:fld>
            <a:endParaRPr lang="en-US" altLang="nl-NL" sz="900">
              <a:solidFill>
                <a:srgbClr val="3E3D40"/>
              </a:solidFill>
            </a:endParaRPr>
          </a:p>
        </p:txBody>
      </p:sp>
      <p:sp>
        <p:nvSpPr>
          <p:cNvPr id="89091" name="Rectangle 3"/>
          <p:cNvSpPr>
            <a:spLocks noGrp="1" noChangeArrowheads="1"/>
          </p:cNvSpPr>
          <p:nvPr>
            <p:ph type="ctrTitle" hasCustomPrompt="1"/>
          </p:nvPr>
        </p:nvSpPr>
        <p:spPr>
          <a:xfrm>
            <a:off x="6096000" y="2609850"/>
            <a:ext cx="5395384" cy="497059"/>
          </a:xfrm>
        </p:spPr>
        <p:txBody>
          <a:bodyPr/>
          <a:lstStyle>
            <a:lvl1pPr>
              <a:lnSpc>
                <a:spcPct val="95000"/>
              </a:lnSpc>
              <a:defRPr sz="3400" b="0"/>
            </a:lvl1pPr>
          </a:lstStyle>
          <a:p>
            <a:r>
              <a:rPr lang="en-US" dirty="0"/>
              <a:t>TITEL</a:t>
            </a:r>
          </a:p>
        </p:txBody>
      </p:sp>
      <p:sp>
        <p:nvSpPr>
          <p:cNvPr id="89092" name="Rectangle 4"/>
          <p:cNvSpPr>
            <a:spLocks noGrp="1" noChangeArrowheads="1"/>
          </p:cNvSpPr>
          <p:nvPr>
            <p:ph type="subTitle" idx="1" hasCustomPrompt="1"/>
          </p:nvPr>
        </p:nvSpPr>
        <p:spPr>
          <a:xfrm>
            <a:off x="6096000" y="3743325"/>
            <a:ext cx="5395384" cy="488950"/>
          </a:xfrm>
        </p:spPr>
        <p:txBody>
          <a:bodyPr>
            <a:spAutoFit/>
          </a:bodyPr>
          <a:lstStyle>
            <a:lvl1pPr>
              <a:lnSpc>
                <a:spcPct val="100000"/>
              </a:lnSpc>
              <a:defRPr sz="1600">
                <a:solidFill>
                  <a:schemeClr val="tx2"/>
                </a:solidFill>
              </a:defRPr>
            </a:lvl1pPr>
          </a:lstStyle>
          <a:p>
            <a:r>
              <a:rPr lang="en-US" dirty="0" err="1"/>
              <a:t>Naam</a:t>
            </a:r>
            <a:endParaRPr lang="en-US" dirty="0"/>
          </a:p>
          <a:p>
            <a:r>
              <a:rPr lang="en-US" dirty="0" err="1"/>
              <a:t>Functie</a:t>
            </a:r>
            <a:endParaRPr lang="en-US" dirty="0"/>
          </a:p>
        </p:txBody>
      </p:sp>
    </p:spTree>
    <p:extLst>
      <p:ext uri="{BB962C8B-B14F-4D97-AF65-F5344CB8AC3E}">
        <p14:creationId xmlns:p14="http://schemas.microsoft.com/office/powerpoint/2010/main" val="2617651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Only" preserve="1">
  <p:cSld name="1_Staafgrafiek - Liggend">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4200000" scaled="0"/>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Rectangle 5"/>
          <p:cNvSpPr>
            <a:spLocks noGrp="1" noChangeArrowheads="1"/>
          </p:cNvSpPr>
          <p:nvPr>
            <p:ph type="sldNum" sz="quarter" idx="10"/>
          </p:nvPr>
        </p:nvSpPr>
        <p:spPr>
          <a:ln/>
        </p:spPr>
        <p:txBody>
          <a:bodyPr/>
          <a:lstStyle>
            <a:lvl1pPr>
              <a:defRPr/>
            </a:lvl1pPr>
          </a:lstStyle>
          <a:p>
            <a:r>
              <a:rPr lang="en-US" altLang="nl-NL">
                <a:solidFill>
                  <a:srgbClr val="3E3D40"/>
                </a:solidFill>
              </a:rPr>
              <a:t> | </a:t>
            </a:r>
            <a:fld id="{DC211146-4C2C-46A0-AE91-CDFFF53CC91A}" type="datetime1">
              <a:rPr lang="en-US" altLang="nl-NL">
                <a:solidFill>
                  <a:srgbClr val="3E3D40"/>
                </a:solidFill>
              </a:rPr>
              <a:pPr/>
              <a:t>29-09-2020</a:t>
            </a:fld>
            <a:r>
              <a:rPr lang="en-US" altLang="nl-NL">
                <a:solidFill>
                  <a:srgbClr val="3E3D40"/>
                </a:solidFill>
              </a:rPr>
              <a:t> | pag </a:t>
            </a:r>
            <a:fld id="{280C6255-5B53-4CD2-8A6F-0A8F106D0C38}" type="slidenum">
              <a:rPr lang="en-US" altLang="nl-NL">
                <a:solidFill>
                  <a:srgbClr val="3E3D40"/>
                </a:solidFill>
              </a:rPr>
              <a:pPr/>
              <a:t>‹#›</a:t>
            </a:fld>
            <a:endParaRPr lang="en-US" altLang="nl-NL">
              <a:solidFill>
                <a:srgbClr val="3E3D40"/>
              </a:solidFill>
            </a:endParaRPr>
          </a:p>
        </p:txBody>
      </p:sp>
      <p:pic>
        <p:nvPicPr>
          <p:cNvPr id="4" name="Afbeelding 3"/>
          <p:cNvPicPr>
            <a:picLocks noChangeAspect="1"/>
          </p:cNvPicPr>
          <p:nvPr userDrawn="1"/>
        </p:nvPicPr>
        <p:blipFill rotWithShape="1">
          <a:blip r:embed="rId2">
            <a:extLst>
              <a:ext uri="{28A0092B-C50C-407E-A947-70E740481C1C}">
                <a14:useLocalDpi xmlns:a14="http://schemas.microsoft.com/office/drawing/2010/main" val="0"/>
              </a:ext>
            </a:extLst>
          </a:blip>
          <a:srcRect l="31996" t="28440" r="17814" b="44979"/>
          <a:stretch/>
        </p:blipFill>
        <p:spPr>
          <a:xfrm>
            <a:off x="698501" y="6224815"/>
            <a:ext cx="1845128" cy="326572"/>
          </a:xfrm>
          <a:prstGeom prst="rect">
            <a:avLst/>
          </a:prstGeom>
        </p:spPr>
      </p:pic>
      <p:graphicFrame>
        <p:nvGraphicFramePr>
          <p:cNvPr id="5" name="Tabel 4"/>
          <p:cNvGraphicFramePr>
            <a:graphicFrameLocks noGrp="1"/>
          </p:cNvGraphicFramePr>
          <p:nvPr userDrawn="1">
            <p:extLst>
              <p:ext uri="{D42A27DB-BD31-4B8C-83A1-F6EECF244321}">
                <p14:modId xmlns:p14="http://schemas.microsoft.com/office/powerpoint/2010/main" val="4005220105"/>
              </p:ext>
            </p:extLst>
          </p:nvPr>
        </p:nvGraphicFramePr>
        <p:xfrm>
          <a:off x="698501" y="1097119"/>
          <a:ext cx="10792883" cy="5040000"/>
        </p:xfrm>
        <a:graphic>
          <a:graphicData uri="http://schemas.openxmlformats.org/drawingml/2006/table">
            <a:tbl>
              <a:tblPr firstRow="1" bandRow="1">
                <a:tableStyleId>{5C22544A-7EE6-4342-B048-85BDC9FD1C3A}</a:tableStyleId>
              </a:tblPr>
              <a:tblGrid>
                <a:gridCol w="3873499">
                  <a:extLst>
                    <a:ext uri="{9D8B030D-6E8A-4147-A177-3AD203B41FA5}">
                      <a16:colId xmlns:a16="http://schemas.microsoft.com/office/drawing/2014/main" val="20000"/>
                    </a:ext>
                  </a:extLst>
                </a:gridCol>
                <a:gridCol w="864923">
                  <a:extLst>
                    <a:ext uri="{9D8B030D-6E8A-4147-A177-3AD203B41FA5}">
                      <a16:colId xmlns:a16="http://schemas.microsoft.com/office/drawing/2014/main" val="20001"/>
                    </a:ext>
                  </a:extLst>
                </a:gridCol>
                <a:gridCol w="864923">
                  <a:extLst>
                    <a:ext uri="{9D8B030D-6E8A-4147-A177-3AD203B41FA5}">
                      <a16:colId xmlns:a16="http://schemas.microsoft.com/office/drawing/2014/main" val="20002"/>
                    </a:ext>
                  </a:extLst>
                </a:gridCol>
                <a:gridCol w="864923">
                  <a:extLst>
                    <a:ext uri="{9D8B030D-6E8A-4147-A177-3AD203B41FA5}">
                      <a16:colId xmlns:a16="http://schemas.microsoft.com/office/drawing/2014/main" val="20003"/>
                    </a:ext>
                  </a:extLst>
                </a:gridCol>
                <a:gridCol w="864923">
                  <a:extLst>
                    <a:ext uri="{9D8B030D-6E8A-4147-A177-3AD203B41FA5}">
                      <a16:colId xmlns:a16="http://schemas.microsoft.com/office/drawing/2014/main" val="20004"/>
                    </a:ext>
                  </a:extLst>
                </a:gridCol>
                <a:gridCol w="864923">
                  <a:extLst>
                    <a:ext uri="{9D8B030D-6E8A-4147-A177-3AD203B41FA5}">
                      <a16:colId xmlns:a16="http://schemas.microsoft.com/office/drawing/2014/main" val="20005"/>
                    </a:ext>
                  </a:extLst>
                </a:gridCol>
                <a:gridCol w="864923">
                  <a:extLst>
                    <a:ext uri="{9D8B030D-6E8A-4147-A177-3AD203B41FA5}">
                      <a16:colId xmlns:a16="http://schemas.microsoft.com/office/drawing/2014/main" val="20006"/>
                    </a:ext>
                  </a:extLst>
                </a:gridCol>
                <a:gridCol w="864923">
                  <a:extLst>
                    <a:ext uri="{9D8B030D-6E8A-4147-A177-3AD203B41FA5}">
                      <a16:colId xmlns:a16="http://schemas.microsoft.com/office/drawing/2014/main" val="20007"/>
                    </a:ext>
                  </a:extLst>
                </a:gridCol>
                <a:gridCol w="864923">
                  <a:extLst>
                    <a:ext uri="{9D8B030D-6E8A-4147-A177-3AD203B41FA5}">
                      <a16:colId xmlns:a16="http://schemas.microsoft.com/office/drawing/2014/main" val="20008"/>
                    </a:ext>
                  </a:extLst>
                </a:gridCol>
              </a:tblGrid>
              <a:tr h="360000">
                <a:tc>
                  <a:txBody>
                    <a:bodyPr/>
                    <a:lstStyle/>
                    <a:p>
                      <a:r>
                        <a:rPr lang="nl-NL" sz="1100" b="0" baseline="0" dirty="0">
                          <a:solidFill>
                            <a:srgbClr val="EB221B"/>
                          </a:solidFill>
                          <a:latin typeface="Century Gothic" panose="020B0502020202020204" pitchFamily="34" charset="0"/>
                        </a:rPr>
                        <a:t>x € 1000 / aantal bedrijven</a:t>
                      </a:r>
                      <a:endParaRPr lang="nl-NL" sz="1100" b="0" dirty="0">
                        <a:solidFill>
                          <a:srgbClr val="EB221B"/>
                        </a:solidFill>
                        <a:latin typeface="Century Gothic" panose="020B0502020202020204" pitchFamily="34" charset="0"/>
                      </a:endParaRPr>
                    </a:p>
                  </a:txBody>
                  <a:tcPr>
                    <a:lnL w="12700" cmpd="sng">
                      <a:noFill/>
                    </a:lnL>
                    <a:lnR w="76200" cap="flat" cmpd="sng" algn="ctr">
                      <a:solidFill>
                        <a:schemeClr val="bg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nl-NL" sz="1100" b="0" dirty="0">
                          <a:solidFill>
                            <a:srgbClr val="EB221B"/>
                          </a:solidFill>
                          <a:latin typeface="Century Gothic" panose="020B0502020202020204" pitchFamily="34" charset="0"/>
                        </a:rPr>
                        <a:t>2013</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r"/>
                      <a:endParaRPr lang="nl-NL" sz="1100" dirty="0">
                        <a:solidFill>
                          <a:srgbClr val="EB221B"/>
                        </a:solidFill>
                      </a:endParaRPr>
                    </a:p>
                  </a:txBody>
                  <a:tcPr/>
                </a:tc>
                <a:tc gridSpan="2">
                  <a:txBody>
                    <a:bodyPr/>
                    <a:lstStyle/>
                    <a:p>
                      <a:pPr algn="ctr"/>
                      <a:r>
                        <a:rPr lang="nl-NL" sz="1100" b="0" dirty="0">
                          <a:solidFill>
                            <a:srgbClr val="EB221B"/>
                          </a:solidFill>
                          <a:latin typeface="Century Gothic" panose="020B0502020202020204" pitchFamily="34" charset="0"/>
                        </a:rPr>
                        <a:t>2014</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r"/>
                      <a:endParaRPr lang="nl-NL" sz="1100" dirty="0">
                        <a:solidFill>
                          <a:srgbClr val="EB221B"/>
                        </a:solidFill>
                      </a:endParaRPr>
                    </a:p>
                  </a:txBody>
                  <a:tcPr/>
                </a:tc>
                <a:tc gridSpan="2">
                  <a:txBody>
                    <a:bodyPr/>
                    <a:lstStyle/>
                    <a:p>
                      <a:pPr algn="ctr"/>
                      <a:r>
                        <a:rPr lang="nl-NL" sz="1100" b="0" dirty="0">
                          <a:solidFill>
                            <a:srgbClr val="EB221B"/>
                          </a:solidFill>
                          <a:latin typeface="Century Gothic" panose="020B0502020202020204" pitchFamily="34" charset="0"/>
                        </a:rPr>
                        <a:t>2015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r"/>
                      <a:endParaRPr lang="nl-NL" sz="1100" dirty="0">
                        <a:solidFill>
                          <a:srgbClr val="EB221B"/>
                        </a:solidFill>
                      </a:endParaRPr>
                    </a:p>
                  </a:txBody>
                  <a:tcPr/>
                </a:tc>
                <a:tc gridSpan="2">
                  <a:txBody>
                    <a:bodyPr/>
                    <a:lstStyle/>
                    <a:p>
                      <a:pPr algn="ctr"/>
                      <a:r>
                        <a:rPr lang="nl-NL" sz="1100" b="0" dirty="0">
                          <a:solidFill>
                            <a:srgbClr val="EB221B"/>
                          </a:solidFill>
                          <a:latin typeface="Century Gothic" panose="020B0502020202020204" pitchFamily="34" charset="0"/>
                        </a:rPr>
                        <a:t>2016</a:t>
                      </a:r>
                    </a:p>
                  </a:txBody>
                  <a:tcPr>
                    <a:lnL w="76200" cap="flat" cmpd="sng" algn="ctr">
                      <a:solidFill>
                        <a:schemeClr val="bg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r"/>
                      <a:endParaRPr lang="nl-NL" sz="1100" dirty="0">
                        <a:solidFill>
                          <a:srgbClr val="EB221B"/>
                        </a:solidFill>
                      </a:endParaRPr>
                    </a:p>
                  </a:txBody>
                  <a:tcPr/>
                </a:tc>
                <a:extLst>
                  <a:ext uri="{0D108BD9-81ED-4DB2-BD59-A6C34878D82A}">
                    <a16:rowId xmlns:a16="http://schemas.microsoft.com/office/drawing/2014/main" val="10000"/>
                  </a:ext>
                </a:extLst>
              </a:tr>
              <a:tr h="360000">
                <a:tc>
                  <a:txBody>
                    <a:bodyPr/>
                    <a:lstStyle/>
                    <a:p>
                      <a:r>
                        <a:rPr lang="nl-NL" sz="1100" dirty="0">
                          <a:latin typeface="Century Gothic" panose="020B0502020202020204" pitchFamily="34" charset="0"/>
                        </a:rPr>
                        <a:t>Verkoop aan derden</a:t>
                      </a:r>
                    </a:p>
                  </a:txBody>
                  <a:tcPr>
                    <a:lnL w="12700" cmpd="sng">
                      <a:noFill/>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r"/>
                      <a:r>
                        <a:rPr lang="nl-NL" sz="1100" dirty="0">
                          <a:latin typeface="Century Gothic" panose="020B0502020202020204" pitchFamily="34" charset="0"/>
                        </a:rPr>
                        <a:t>1460</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421</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16</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323</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428</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22</a:t>
                      </a:r>
                    </a:p>
                  </a:txBody>
                  <a:tcPr>
                    <a:lnL w="762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1"/>
                  </a:ext>
                </a:extLst>
              </a:tr>
              <a:tr h="360000">
                <a:tc>
                  <a:txBody>
                    <a:bodyPr/>
                    <a:lstStyle/>
                    <a:p>
                      <a:r>
                        <a:rPr lang="nl-NL" sz="1100" dirty="0">
                          <a:latin typeface="Century Gothic" panose="020B0502020202020204" pitchFamily="34" charset="0"/>
                        </a:rPr>
                        <a:t>Verhandeling via effectenmark</a:t>
                      </a:r>
                    </a:p>
                  </a:txBody>
                  <a:tcPr>
                    <a:lnL w="12700" cmpd="sng">
                      <a:noFill/>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r"/>
                      <a:r>
                        <a:rPr lang="nl-NL" sz="1100" dirty="0">
                          <a:latin typeface="Century Gothic" panose="020B0502020202020204" pitchFamily="34" charset="0"/>
                        </a:rPr>
                        <a:t>1460</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421</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16</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323</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428</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22</a:t>
                      </a:r>
                    </a:p>
                  </a:txBody>
                  <a:tcPr>
                    <a:lnL w="762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2"/>
                  </a:ext>
                </a:extLst>
              </a:tr>
              <a:tr h="360000">
                <a:tc>
                  <a:txBody>
                    <a:bodyPr/>
                    <a:lstStyle/>
                    <a:p>
                      <a:r>
                        <a:rPr lang="nl-NL" sz="1100" dirty="0">
                          <a:latin typeface="Century Gothic" panose="020B0502020202020204" pitchFamily="34" charset="0"/>
                        </a:rPr>
                        <a:t>Beursintroductie</a:t>
                      </a:r>
                    </a:p>
                  </a:txBody>
                  <a:tcPr>
                    <a:lnL w="12700" cmpd="sng">
                      <a:noFill/>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r"/>
                      <a:r>
                        <a:rPr lang="nl-NL" sz="1100" dirty="0">
                          <a:latin typeface="Century Gothic" panose="020B0502020202020204" pitchFamily="34" charset="0"/>
                        </a:rPr>
                        <a:t>1460</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421</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16</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323</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428</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22</a:t>
                      </a:r>
                    </a:p>
                  </a:txBody>
                  <a:tcPr>
                    <a:lnL w="762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3"/>
                  </a:ext>
                </a:extLst>
              </a:tr>
              <a:tr h="360000">
                <a:tc>
                  <a:txBody>
                    <a:bodyPr/>
                    <a:lstStyle/>
                    <a:p>
                      <a:r>
                        <a:rPr lang="nl-NL" sz="1100" dirty="0">
                          <a:latin typeface="Century Gothic" panose="020B0502020202020204" pitchFamily="34" charset="0"/>
                        </a:rPr>
                        <a:t>   Verhandeling van stukken na beursintroductie</a:t>
                      </a:r>
                    </a:p>
                  </a:txBody>
                  <a:tcPr>
                    <a:lnL w="12700" cmpd="sng">
                      <a:noFill/>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pPr algn="r"/>
                      <a:r>
                        <a:rPr lang="nl-NL" sz="1100" dirty="0">
                          <a:latin typeface="Century Gothic" panose="020B0502020202020204" pitchFamily="34" charset="0"/>
                        </a:rPr>
                        <a:t>1460</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421</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16</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323</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428</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22</a:t>
                      </a:r>
                    </a:p>
                  </a:txBody>
                  <a:tcPr>
                    <a:lnL w="762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4"/>
                  </a:ext>
                </a:extLst>
              </a:tr>
              <a:tr h="360000">
                <a:tc>
                  <a:txBody>
                    <a:bodyPr/>
                    <a:lstStyle/>
                    <a:p>
                      <a:r>
                        <a:rPr lang="nl-NL" sz="1100" dirty="0">
                          <a:latin typeface="Century Gothic" panose="020B0502020202020204" pitchFamily="34" charset="0"/>
                        </a:rPr>
                        <a:t>   Faillissement / voorzieningen</a:t>
                      </a:r>
                    </a:p>
                  </a:txBody>
                  <a:tcPr>
                    <a:lnL w="12700" cmpd="sng">
                      <a:noFill/>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85000"/>
                      </a:schemeClr>
                    </a:solidFill>
                  </a:tcPr>
                </a:tc>
                <a:tc>
                  <a:txBody>
                    <a:bodyPr/>
                    <a:lstStyle/>
                    <a:p>
                      <a:pPr algn="r"/>
                      <a:r>
                        <a:rPr lang="nl-NL" sz="1100" dirty="0">
                          <a:latin typeface="Century Gothic" panose="020B0502020202020204" pitchFamily="34" charset="0"/>
                        </a:rPr>
                        <a:t>1460</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421</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16</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323</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428</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22</a:t>
                      </a:r>
                    </a:p>
                  </a:txBody>
                  <a:tcPr>
                    <a:lnL w="762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5"/>
                  </a:ext>
                </a:extLst>
              </a:tr>
              <a:tr h="360000">
                <a:tc>
                  <a:txBody>
                    <a:bodyPr/>
                    <a:lstStyle/>
                    <a:p>
                      <a:r>
                        <a:rPr lang="nl-NL" sz="1100" dirty="0">
                          <a:latin typeface="Century Gothic" panose="020B0502020202020204" pitchFamily="34" charset="0"/>
                        </a:rPr>
                        <a:t>Terugbetaling van achtergestelde leningen</a:t>
                      </a:r>
                    </a:p>
                  </a:txBody>
                  <a:tcPr>
                    <a:lnL w="12700" cmpd="sng">
                      <a:noFill/>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r"/>
                      <a:r>
                        <a:rPr lang="nl-NL" sz="1100" dirty="0">
                          <a:latin typeface="Century Gothic" panose="020B0502020202020204" pitchFamily="34" charset="0"/>
                        </a:rPr>
                        <a:t>1460</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421</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16</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323</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428</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22</a:t>
                      </a:r>
                    </a:p>
                  </a:txBody>
                  <a:tcPr>
                    <a:lnL w="762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6"/>
                  </a:ext>
                </a:extLst>
              </a:tr>
              <a:tr h="360000">
                <a:tc>
                  <a:txBody>
                    <a:bodyPr/>
                    <a:lstStyle/>
                    <a:p>
                      <a:r>
                        <a:rPr lang="nl-NL" sz="1100" dirty="0">
                          <a:latin typeface="Century Gothic" panose="020B0502020202020204" pitchFamily="34" charset="0"/>
                        </a:rPr>
                        <a:t>Terugbetaling van preferente aandelen of leningen</a:t>
                      </a:r>
                    </a:p>
                  </a:txBody>
                  <a:tcPr>
                    <a:lnL w="12700" cmpd="sng">
                      <a:noFill/>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r"/>
                      <a:r>
                        <a:rPr lang="nl-NL" sz="1100" dirty="0">
                          <a:latin typeface="Century Gothic" panose="020B0502020202020204" pitchFamily="34" charset="0"/>
                        </a:rPr>
                        <a:t>1460</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421</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16</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323</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428</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22</a:t>
                      </a:r>
                    </a:p>
                  </a:txBody>
                  <a:tcPr>
                    <a:lnL w="762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7"/>
                  </a:ext>
                </a:extLst>
              </a:tr>
              <a:tr h="360000">
                <a:tc>
                  <a:txBody>
                    <a:bodyPr/>
                    <a:lstStyle/>
                    <a:p>
                      <a:r>
                        <a:rPr lang="nl-NL" sz="1100" dirty="0">
                          <a:latin typeface="Century Gothic" panose="020B0502020202020204" pitchFamily="34" charset="0"/>
                        </a:rPr>
                        <a:t>Verkoop aan andere participatiemaatschappij</a:t>
                      </a:r>
                    </a:p>
                  </a:txBody>
                  <a:tcPr>
                    <a:lnL w="12700" cmpd="sng">
                      <a:noFill/>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r"/>
                      <a:r>
                        <a:rPr lang="nl-NL" sz="1100" dirty="0">
                          <a:latin typeface="Century Gothic" panose="020B0502020202020204" pitchFamily="34" charset="0"/>
                        </a:rPr>
                        <a:t>1460</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421</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16</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323</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428</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22</a:t>
                      </a:r>
                    </a:p>
                  </a:txBody>
                  <a:tcPr>
                    <a:lnL w="762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8"/>
                  </a:ext>
                </a:extLst>
              </a:tr>
              <a:tr h="360000">
                <a:tc>
                  <a:txBody>
                    <a:bodyPr/>
                    <a:lstStyle/>
                    <a:p>
                      <a:r>
                        <a:rPr lang="nl-NL" sz="1100" dirty="0">
                          <a:latin typeface="Century Gothic" panose="020B0502020202020204" pitchFamily="34" charset="0"/>
                        </a:rPr>
                        <a:t>Verkoop aan financiële</a:t>
                      </a:r>
                      <a:r>
                        <a:rPr lang="nl-NL" sz="1100" baseline="0" dirty="0">
                          <a:latin typeface="Century Gothic" panose="020B0502020202020204" pitchFamily="34" charset="0"/>
                        </a:rPr>
                        <a:t> instelling</a:t>
                      </a:r>
                      <a:endParaRPr lang="nl-NL" sz="1100" dirty="0">
                        <a:latin typeface="Century Gothic" panose="020B0502020202020204" pitchFamily="34" charset="0"/>
                      </a:endParaRPr>
                    </a:p>
                  </a:txBody>
                  <a:tcPr>
                    <a:lnL w="12700" cmpd="sng">
                      <a:noFill/>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r"/>
                      <a:r>
                        <a:rPr lang="nl-NL" sz="1100" dirty="0">
                          <a:latin typeface="Century Gothic" panose="020B0502020202020204" pitchFamily="34" charset="0"/>
                        </a:rPr>
                        <a:t>1460</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421</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16</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323</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428</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22</a:t>
                      </a:r>
                    </a:p>
                  </a:txBody>
                  <a:tcPr>
                    <a:lnL w="762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9"/>
                  </a:ext>
                </a:extLst>
              </a:tr>
              <a:tr h="360000">
                <a:tc>
                  <a:txBody>
                    <a:bodyPr/>
                    <a:lstStyle/>
                    <a:p>
                      <a:r>
                        <a:rPr lang="nl-NL" sz="1100" dirty="0">
                          <a:latin typeface="Century Gothic" panose="020B0502020202020204" pitchFamily="34" charset="0"/>
                        </a:rPr>
                        <a:t>(Terug)Verkoop aan management</a:t>
                      </a:r>
                      <a:r>
                        <a:rPr lang="nl-NL" sz="1100" baseline="0" dirty="0">
                          <a:latin typeface="Century Gothic" panose="020B0502020202020204" pitchFamily="34" charset="0"/>
                        </a:rPr>
                        <a:t> (</a:t>
                      </a:r>
                      <a:r>
                        <a:rPr lang="nl-NL" sz="1100" baseline="0" dirty="0" err="1">
                          <a:latin typeface="Century Gothic" panose="020B0502020202020204" pitchFamily="34" charset="0"/>
                        </a:rPr>
                        <a:t>buy</a:t>
                      </a:r>
                      <a:r>
                        <a:rPr lang="nl-NL" sz="1100" baseline="0" dirty="0">
                          <a:latin typeface="Century Gothic" panose="020B0502020202020204" pitchFamily="34" charset="0"/>
                        </a:rPr>
                        <a:t>-back)</a:t>
                      </a:r>
                      <a:endParaRPr lang="nl-NL" sz="1100" dirty="0">
                        <a:latin typeface="Century Gothic" panose="020B0502020202020204" pitchFamily="34" charset="0"/>
                      </a:endParaRPr>
                    </a:p>
                  </a:txBody>
                  <a:tcPr>
                    <a:lnL w="12700" cmpd="sng">
                      <a:noFill/>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r"/>
                      <a:r>
                        <a:rPr lang="nl-NL" sz="1100" dirty="0">
                          <a:latin typeface="Century Gothic" panose="020B0502020202020204" pitchFamily="34" charset="0"/>
                        </a:rPr>
                        <a:t>1460</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421</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16</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323</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428</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22</a:t>
                      </a:r>
                    </a:p>
                  </a:txBody>
                  <a:tcPr>
                    <a:lnL w="762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10"/>
                  </a:ext>
                </a:extLst>
              </a:tr>
              <a:tr h="360000">
                <a:tc>
                  <a:txBody>
                    <a:bodyPr/>
                    <a:lstStyle/>
                    <a:p>
                      <a:r>
                        <a:rPr lang="nl-NL" sz="1100" dirty="0">
                          <a:latin typeface="Century Gothic" panose="020B0502020202020204" pitchFamily="34" charset="0"/>
                        </a:rPr>
                        <a:t>Andere vorm van desinvestering</a:t>
                      </a:r>
                    </a:p>
                  </a:txBody>
                  <a:tcPr>
                    <a:lnL w="12700" cmpd="sng">
                      <a:noFill/>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r"/>
                      <a:r>
                        <a:rPr lang="nl-NL" sz="1100" dirty="0">
                          <a:latin typeface="Century Gothic" panose="020B0502020202020204" pitchFamily="34" charset="0"/>
                        </a:rPr>
                        <a:t>1460</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421</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16</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323</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428</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22</a:t>
                      </a:r>
                    </a:p>
                  </a:txBody>
                  <a:tcPr>
                    <a:lnL w="762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11"/>
                  </a:ext>
                </a:extLst>
              </a:tr>
              <a:tr h="360000">
                <a:tc>
                  <a:txBody>
                    <a:bodyPr/>
                    <a:lstStyle/>
                    <a:p>
                      <a:r>
                        <a:rPr lang="nl-NL" sz="1100" dirty="0">
                          <a:latin typeface="Century Gothic" panose="020B0502020202020204" pitchFamily="34" charset="0"/>
                        </a:rPr>
                        <a:t>Onbekend</a:t>
                      </a:r>
                    </a:p>
                  </a:txBody>
                  <a:tcPr>
                    <a:lnL w="12700" cmpd="sng">
                      <a:noFill/>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r"/>
                      <a:r>
                        <a:rPr lang="nl-NL" sz="1100" dirty="0">
                          <a:latin typeface="Century Gothic" panose="020B0502020202020204" pitchFamily="34" charset="0"/>
                        </a:rPr>
                        <a:t>1460</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421</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16</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323</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15</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428</a:t>
                      </a: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a:r>
                        <a:rPr lang="nl-NL" sz="1100" dirty="0">
                          <a:latin typeface="Century Gothic" panose="020B0502020202020204" pitchFamily="34" charset="0"/>
                        </a:rPr>
                        <a:t>22</a:t>
                      </a:r>
                    </a:p>
                  </a:txBody>
                  <a:tcPr>
                    <a:lnL w="762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12"/>
                  </a:ext>
                </a:extLst>
              </a:tr>
              <a:tr h="360000">
                <a:tc>
                  <a:txBody>
                    <a:bodyPr/>
                    <a:lstStyle/>
                    <a:p>
                      <a:r>
                        <a:rPr lang="nl-NL" sz="1100" dirty="0">
                          <a:solidFill>
                            <a:srgbClr val="EB221B"/>
                          </a:solidFill>
                          <a:latin typeface="Century Gothic" panose="020B0502020202020204" pitchFamily="34" charset="0"/>
                        </a:rPr>
                        <a:t>Totaal</a:t>
                      </a:r>
                    </a:p>
                  </a:txBody>
                  <a:tcPr>
                    <a:lnL w="12700" cmpd="sng">
                      <a:noFill/>
                    </a:lnL>
                    <a:lnR w="762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nl-NL" sz="1100" dirty="0">
                          <a:solidFill>
                            <a:srgbClr val="EB221B"/>
                          </a:solidFill>
                          <a:latin typeface="Century Gothic" panose="020B0502020202020204" pitchFamily="34" charset="0"/>
                        </a:rPr>
                        <a:t>2569</a:t>
                      </a: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nl-NL" sz="1100" dirty="0">
                          <a:solidFill>
                            <a:srgbClr val="EB221B"/>
                          </a:solidFill>
                          <a:latin typeface="Century Gothic" panose="020B0502020202020204" pitchFamily="34" charset="0"/>
                        </a:rPr>
                        <a:t>87</a:t>
                      </a: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nl-NL" sz="1100" dirty="0">
                          <a:solidFill>
                            <a:srgbClr val="EB221B"/>
                          </a:solidFill>
                          <a:latin typeface="Century Gothic" panose="020B0502020202020204" pitchFamily="34" charset="0"/>
                        </a:rPr>
                        <a:t>1551</a:t>
                      </a: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nl-NL" sz="1100" dirty="0">
                          <a:solidFill>
                            <a:srgbClr val="EB221B"/>
                          </a:solidFill>
                          <a:latin typeface="Century Gothic" panose="020B0502020202020204" pitchFamily="34" charset="0"/>
                        </a:rPr>
                        <a:t>106</a:t>
                      </a: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nl-NL" sz="1100" dirty="0">
                          <a:solidFill>
                            <a:srgbClr val="EB221B"/>
                          </a:solidFill>
                          <a:latin typeface="Century Gothic" panose="020B0502020202020204" pitchFamily="34" charset="0"/>
                        </a:rPr>
                        <a:t>1761</a:t>
                      </a: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nl-NL" sz="1100" dirty="0">
                          <a:solidFill>
                            <a:srgbClr val="EB221B"/>
                          </a:solidFill>
                          <a:latin typeface="Century Gothic" panose="020B0502020202020204" pitchFamily="34" charset="0"/>
                        </a:rPr>
                        <a:t>89</a:t>
                      </a: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nl-NL" sz="1100" dirty="0">
                          <a:solidFill>
                            <a:srgbClr val="EB221B"/>
                          </a:solidFill>
                          <a:latin typeface="Century Gothic" panose="020B0502020202020204" pitchFamily="34" charset="0"/>
                        </a:rPr>
                        <a:t>1909</a:t>
                      </a: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nl-NL" sz="1100" dirty="0">
                          <a:solidFill>
                            <a:srgbClr val="EB221B"/>
                          </a:solidFill>
                          <a:latin typeface="Century Gothic" panose="020B0502020202020204" pitchFamily="34" charset="0"/>
                        </a:rPr>
                        <a:t>1021</a:t>
                      </a:r>
                    </a:p>
                  </a:txBody>
                  <a:tcPr>
                    <a:lnL w="762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419044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reserve="1">
  <p:cSld name="Staafgrafiek - Liggend">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4200000" scaled="0"/>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Rectangle 5"/>
          <p:cNvSpPr>
            <a:spLocks noGrp="1" noChangeArrowheads="1"/>
          </p:cNvSpPr>
          <p:nvPr>
            <p:ph type="sldNum" sz="quarter" idx="10"/>
          </p:nvPr>
        </p:nvSpPr>
        <p:spPr>
          <a:ln/>
        </p:spPr>
        <p:txBody>
          <a:bodyPr/>
          <a:lstStyle>
            <a:lvl1pPr>
              <a:defRPr/>
            </a:lvl1pPr>
          </a:lstStyle>
          <a:p>
            <a:r>
              <a:rPr lang="en-US" altLang="nl-NL">
                <a:solidFill>
                  <a:srgbClr val="3E3D40"/>
                </a:solidFill>
              </a:rPr>
              <a:t> | </a:t>
            </a:r>
            <a:fld id="{DC211146-4C2C-46A0-AE91-CDFFF53CC91A}" type="datetime1">
              <a:rPr lang="en-US" altLang="nl-NL">
                <a:solidFill>
                  <a:srgbClr val="3E3D40"/>
                </a:solidFill>
              </a:rPr>
              <a:pPr/>
              <a:t>29-09-2020</a:t>
            </a:fld>
            <a:r>
              <a:rPr lang="en-US" altLang="nl-NL">
                <a:solidFill>
                  <a:srgbClr val="3E3D40"/>
                </a:solidFill>
              </a:rPr>
              <a:t> | pag </a:t>
            </a:r>
            <a:fld id="{280C6255-5B53-4CD2-8A6F-0A8F106D0C38}" type="slidenum">
              <a:rPr lang="en-US" altLang="nl-NL">
                <a:solidFill>
                  <a:srgbClr val="3E3D40"/>
                </a:solidFill>
              </a:rPr>
              <a:pPr/>
              <a:t>‹#›</a:t>
            </a:fld>
            <a:endParaRPr lang="en-US" altLang="nl-NL">
              <a:solidFill>
                <a:srgbClr val="3E3D40"/>
              </a:solidFill>
            </a:endParaRPr>
          </a:p>
        </p:txBody>
      </p:sp>
      <p:pic>
        <p:nvPicPr>
          <p:cNvPr id="4" name="Afbeelding 3"/>
          <p:cNvPicPr>
            <a:picLocks noChangeAspect="1"/>
          </p:cNvPicPr>
          <p:nvPr userDrawn="1"/>
        </p:nvPicPr>
        <p:blipFill rotWithShape="1">
          <a:blip r:embed="rId2">
            <a:extLst>
              <a:ext uri="{28A0092B-C50C-407E-A947-70E740481C1C}">
                <a14:useLocalDpi xmlns:a14="http://schemas.microsoft.com/office/drawing/2010/main" val="0"/>
              </a:ext>
            </a:extLst>
          </a:blip>
          <a:srcRect l="31996" t="28440" r="17814" b="44979"/>
          <a:stretch/>
        </p:blipFill>
        <p:spPr>
          <a:xfrm>
            <a:off x="698501" y="6224815"/>
            <a:ext cx="1845128" cy="326572"/>
          </a:xfrm>
          <a:prstGeom prst="rect">
            <a:avLst/>
          </a:prstGeom>
        </p:spPr>
      </p:pic>
      <p:graphicFrame>
        <p:nvGraphicFramePr>
          <p:cNvPr id="8" name="Grafiek 7"/>
          <p:cNvGraphicFramePr/>
          <p:nvPr userDrawn="1">
            <p:extLst>
              <p:ext uri="{D42A27DB-BD31-4B8C-83A1-F6EECF244321}">
                <p14:modId xmlns:p14="http://schemas.microsoft.com/office/powerpoint/2010/main" val="1162388495"/>
              </p:ext>
            </p:extLst>
          </p:nvPr>
        </p:nvGraphicFramePr>
        <p:xfrm>
          <a:off x="698501" y="997527"/>
          <a:ext cx="10792884" cy="51408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4431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Maturity Model">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4200000" scaled="0"/>
        </a:gradFill>
        <a:effectLst/>
      </p:bgPr>
    </p:bg>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r>
              <a:rPr lang="en-US" altLang="nl-NL">
                <a:solidFill>
                  <a:srgbClr val="3E3D40"/>
                </a:solidFill>
              </a:rPr>
              <a:t> | </a:t>
            </a:r>
            <a:fld id="{DC211146-4C2C-46A0-AE91-CDFFF53CC91A}" type="datetime1">
              <a:rPr lang="en-US" altLang="nl-NL">
                <a:solidFill>
                  <a:srgbClr val="3E3D40"/>
                </a:solidFill>
              </a:rPr>
              <a:pPr/>
              <a:t>29-09-2020</a:t>
            </a:fld>
            <a:r>
              <a:rPr lang="en-US" altLang="nl-NL">
                <a:solidFill>
                  <a:srgbClr val="3E3D40"/>
                </a:solidFill>
              </a:rPr>
              <a:t> | pag </a:t>
            </a:r>
            <a:fld id="{41FBCDD1-FAFC-46B1-A700-11291F1F5C93}" type="slidenum">
              <a:rPr lang="en-US" altLang="nl-NL">
                <a:solidFill>
                  <a:srgbClr val="3E3D40"/>
                </a:solidFill>
              </a:rPr>
              <a:pPr/>
              <a:t>‹#›</a:t>
            </a:fld>
            <a:endParaRPr lang="en-US" altLang="nl-NL">
              <a:solidFill>
                <a:srgbClr val="3E3D40"/>
              </a:solidFill>
            </a:endParaRPr>
          </a:p>
        </p:txBody>
      </p:sp>
      <p:pic>
        <p:nvPicPr>
          <p:cNvPr id="3" name="Afbeelding 2"/>
          <p:cNvPicPr>
            <a:picLocks noChangeAspect="1"/>
          </p:cNvPicPr>
          <p:nvPr userDrawn="1"/>
        </p:nvPicPr>
        <p:blipFill rotWithShape="1">
          <a:blip r:embed="rId2">
            <a:extLst>
              <a:ext uri="{28A0092B-C50C-407E-A947-70E740481C1C}">
                <a14:useLocalDpi xmlns:a14="http://schemas.microsoft.com/office/drawing/2010/main" val="0"/>
              </a:ext>
            </a:extLst>
          </a:blip>
          <a:srcRect l="31996" t="28440" r="17814" b="44979"/>
          <a:stretch/>
        </p:blipFill>
        <p:spPr>
          <a:xfrm>
            <a:off x="698501" y="6224815"/>
            <a:ext cx="1845128" cy="326572"/>
          </a:xfrm>
          <a:prstGeom prst="rect">
            <a:avLst/>
          </a:prstGeom>
        </p:spPr>
      </p:pic>
      <p:sp>
        <p:nvSpPr>
          <p:cNvPr id="4" name="Rectangle 7"/>
          <p:cNvSpPr>
            <a:spLocks noChangeArrowheads="1"/>
          </p:cNvSpPr>
          <p:nvPr userDrawn="1"/>
        </p:nvSpPr>
        <p:spPr bwMode="auto">
          <a:xfrm>
            <a:off x="2131869" y="3460417"/>
            <a:ext cx="1335087" cy="619125"/>
          </a:xfrm>
          <a:prstGeom prst="rect">
            <a:avLst/>
          </a:prstGeom>
          <a:solidFill>
            <a:schemeClr val="tx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fontAlgn="base">
              <a:spcBef>
                <a:spcPct val="0"/>
              </a:spcBef>
              <a:spcAft>
                <a:spcPct val="0"/>
              </a:spcAft>
            </a:pPr>
            <a:r>
              <a:rPr lang="en-GB" altLang="nl-NL" sz="1400" b="1">
                <a:solidFill>
                  <a:srgbClr val="FFFFFF"/>
                </a:solidFill>
              </a:rPr>
              <a:t>Seed</a:t>
            </a:r>
          </a:p>
        </p:txBody>
      </p:sp>
      <p:sp>
        <p:nvSpPr>
          <p:cNvPr id="5" name="Freeform 14"/>
          <p:cNvSpPr>
            <a:spLocks/>
          </p:cNvSpPr>
          <p:nvPr userDrawn="1"/>
        </p:nvSpPr>
        <p:spPr bwMode="auto">
          <a:xfrm>
            <a:off x="2131869" y="4157330"/>
            <a:ext cx="7000875" cy="484187"/>
          </a:xfrm>
          <a:custGeom>
            <a:avLst/>
            <a:gdLst>
              <a:gd name="T0" fmla="*/ 0 w 4410"/>
              <a:gd name="T1" fmla="*/ 0 h 305"/>
              <a:gd name="T2" fmla="*/ 2147483647 w 4410"/>
              <a:gd name="T3" fmla="*/ 0 h 305"/>
              <a:gd name="T4" fmla="*/ 2147483647 w 4410"/>
              <a:gd name="T5" fmla="*/ 2147483647 h 305"/>
              <a:gd name="T6" fmla="*/ 2147483647 w 4410"/>
              <a:gd name="T7" fmla="*/ 2147483647 h 305"/>
              <a:gd name="T8" fmla="*/ 0 w 4410"/>
              <a:gd name="T9" fmla="*/ 2147483647 h 305"/>
              <a:gd name="T10" fmla="*/ 0 60000 65536"/>
              <a:gd name="T11" fmla="*/ 0 60000 65536"/>
              <a:gd name="T12" fmla="*/ 0 60000 65536"/>
              <a:gd name="T13" fmla="*/ 0 60000 65536"/>
              <a:gd name="T14" fmla="*/ 0 60000 65536"/>
              <a:gd name="T15" fmla="*/ 0 w 4410"/>
              <a:gd name="T16" fmla="*/ 0 h 305"/>
              <a:gd name="T17" fmla="*/ 4410 w 4410"/>
              <a:gd name="T18" fmla="*/ 305 h 305"/>
            </a:gdLst>
            <a:ahLst/>
            <a:cxnLst>
              <a:cxn ang="T10">
                <a:pos x="T0" y="T1"/>
              </a:cxn>
              <a:cxn ang="T11">
                <a:pos x="T2" y="T3"/>
              </a:cxn>
              <a:cxn ang="T12">
                <a:pos x="T4" y="T5"/>
              </a:cxn>
              <a:cxn ang="T13">
                <a:pos x="T6" y="T7"/>
              </a:cxn>
              <a:cxn ang="T14">
                <a:pos x="T8" y="T9"/>
              </a:cxn>
            </a:cxnLst>
            <a:rect l="T15" t="T16" r="T17" b="T18"/>
            <a:pathLst>
              <a:path w="4410" h="305">
                <a:moveTo>
                  <a:pt x="0" y="0"/>
                </a:moveTo>
                <a:lnTo>
                  <a:pt x="4292" y="0"/>
                </a:lnTo>
                <a:lnTo>
                  <a:pt x="4410" y="151"/>
                </a:lnTo>
                <a:lnTo>
                  <a:pt x="4303" y="305"/>
                </a:lnTo>
                <a:lnTo>
                  <a:pt x="0" y="305"/>
                </a:lnTo>
              </a:path>
            </a:pathLst>
          </a:custGeom>
          <a:noFill/>
          <a:ln w="952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wrap="none" lIns="0" tIns="0" rIns="0" bIns="0"/>
          <a:lstStyle/>
          <a:p>
            <a:pPr eaLnBrk="0" fontAlgn="base" hangingPunct="0">
              <a:spcBef>
                <a:spcPct val="0"/>
              </a:spcBef>
              <a:spcAft>
                <a:spcPct val="0"/>
              </a:spcAft>
            </a:pPr>
            <a:endParaRPr lang="nl-NL" sz="2400">
              <a:solidFill>
                <a:srgbClr val="3E3D40"/>
              </a:solidFill>
            </a:endParaRPr>
          </a:p>
        </p:txBody>
      </p:sp>
      <p:sp>
        <p:nvSpPr>
          <p:cNvPr id="6" name="Text Box 18"/>
          <p:cNvSpPr txBox="1">
            <a:spLocks noChangeArrowheads="1"/>
          </p:cNvSpPr>
          <p:nvPr userDrawn="1"/>
        </p:nvSpPr>
        <p:spPr bwMode="auto">
          <a:xfrm>
            <a:off x="4119418" y="4303379"/>
            <a:ext cx="30162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fontAlgn="base">
              <a:spcBef>
                <a:spcPct val="0"/>
              </a:spcBef>
              <a:spcAft>
                <a:spcPct val="0"/>
              </a:spcAft>
            </a:pPr>
            <a:r>
              <a:rPr lang="en-GB" altLang="nl-NL" sz="1400">
                <a:solidFill>
                  <a:srgbClr val="E32119"/>
                </a:solidFill>
              </a:rPr>
              <a:t>Maturity of the company</a:t>
            </a:r>
          </a:p>
        </p:txBody>
      </p:sp>
      <p:sp>
        <p:nvSpPr>
          <p:cNvPr id="7" name="Rectangle 26"/>
          <p:cNvSpPr>
            <a:spLocks noChangeArrowheads="1"/>
          </p:cNvSpPr>
          <p:nvPr userDrawn="1"/>
        </p:nvSpPr>
        <p:spPr bwMode="auto">
          <a:xfrm>
            <a:off x="3547919" y="3460417"/>
            <a:ext cx="1335087" cy="619125"/>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fontAlgn="base">
              <a:spcBef>
                <a:spcPct val="0"/>
              </a:spcBef>
              <a:spcAft>
                <a:spcPct val="0"/>
              </a:spcAft>
            </a:pPr>
            <a:r>
              <a:rPr lang="en-GB" altLang="nl-NL" sz="1400" b="1">
                <a:solidFill>
                  <a:srgbClr val="3E3D40"/>
                </a:solidFill>
              </a:rPr>
              <a:t>Start-up</a:t>
            </a:r>
          </a:p>
        </p:txBody>
      </p:sp>
      <p:sp>
        <p:nvSpPr>
          <p:cNvPr id="8" name="Rectangle 27"/>
          <p:cNvSpPr>
            <a:spLocks noChangeArrowheads="1"/>
          </p:cNvSpPr>
          <p:nvPr userDrawn="1"/>
        </p:nvSpPr>
        <p:spPr bwMode="auto">
          <a:xfrm>
            <a:off x="4965555" y="3460417"/>
            <a:ext cx="1335088" cy="619125"/>
          </a:xfrm>
          <a:prstGeom prst="rect">
            <a:avLst/>
          </a:prstGeom>
          <a:solidFill>
            <a:schemeClr val="tx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fontAlgn="base">
              <a:spcBef>
                <a:spcPct val="0"/>
              </a:spcBef>
              <a:spcAft>
                <a:spcPct val="0"/>
              </a:spcAft>
            </a:pPr>
            <a:r>
              <a:rPr lang="en-GB" altLang="nl-NL" sz="1400" b="1">
                <a:solidFill>
                  <a:srgbClr val="FFFFFF"/>
                </a:solidFill>
              </a:rPr>
              <a:t>Expansion</a:t>
            </a:r>
          </a:p>
        </p:txBody>
      </p:sp>
      <p:sp>
        <p:nvSpPr>
          <p:cNvPr id="9" name="Rectangle 28"/>
          <p:cNvSpPr>
            <a:spLocks noChangeArrowheads="1"/>
          </p:cNvSpPr>
          <p:nvPr userDrawn="1"/>
        </p:nvSpPr>
        <p:spPr bwMode="auto">
          <a:xfrm>
            <a:off x="6381605" y="3460417"/>
            <a:ext cx="1335088" cy="619125"/>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fontAlgn="base">
              <a:spcBef>
                <a:spcPct val="0"/>
              </a:spcBef>
              <a:spcAft>
                <a:spcPct val="0"/>
              </a:spcAft>
            </a:pPr>
            <a:r>
              <a:rPr lang="en-GB" altLang="nl-NL" sz="1400" b="1">
                <a:solidFill>
                  <a:srgbClr val="3E3D40"/>
                </a:solidFill>
              </a:rPr>
              <a:t>Replacement-capital</a:t>
            </a:r>
          </a:p>
        </p:txBody>
      </p:sp>
      <p:sp>
        <p:nvSpPr>
          <p:cNvPr id="10" name="Rectangle 29"/>
          <p:cNvSpPr>
            <a:spLocks noChangeArrowheads="1"/>
          </p:cNvSpPr>
          <p:nvPr userDrawn="1"/>
        </p:nvSpPr>
        <p:spPr bwMode="auto">
          <a:xfrm>
            <a:off x="7799244" y="3460417"/>
            <a:ext cx="1335087" cy="619125"/>
          </a:xfrm>
          <a:prstGeom prst="rect">
            <a:avLst/>
          </a:prstGeom>
          <a:solidFill>
            <a:schemeClr val="tx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fontAlgn="base">
              <a:spcBef>
                <a:spcPct val="0"/>
              </a:spcBef>
              <a:spcAft>
                <a:spcPct val="0"/>
              </a:spcAft>
            </a:pPr>
            <a:r>
              <a:rPr lang="en-GB" altLang="nl-NL" sz="1400" b="1">
                <a:solidFill>
                  <a:srgbClr val="FFFFFF"/>
                </a:solidFill>
              </a:rPr>
              <a:t>Buyout</a:t>
            </a:r>
          </a:p>
        </p:txBody>
      </p:sp>
      <p:sp>
        <p:nvSpPr>
          <p:cNvPr id="11" name="Freeform 31"/>
          <p:cNvSpPr>
            <a:spLocks/>
          </p:cNvSpPr>
          <p:nvPr userDrawn="1"/>
        </p:nvSpPr>
        <p:spPr bwMode="auto">
          <a:xfrm>
            <a:off x="2131868" y="2739692"/>
            <a:ext cx="3459162" cy="671513"/>
          </a:xfrm>
          <a:custGeom>
            <a:avLst/>
            <a:gdLst>
              <a:gd name="T0" fmla="*/ 2147483647 w 2179"/>
              <a:gd name="T1" fmla="*/ 2147483647 h 423"/>
              <a:gd name="T2" fmla="*/ 2147483647 w 2179"/>
              <a:gd name="T3" fmla="*/ 2147483647 h 423"/>
              <a:gd name="T4" fmla="*/ 2147483647 w 2179"/>
              <a:gd name="T5" fmla="*/ 0 h 423"/>
              <a:gd name="T6" fmla="*/ 0 w 2179"/>
              <a:gd name="T7" fmla="*/ 2147483647 h 423"/>
              <a:gd name="T8" fmla="*/ 0 w 2179"/>
              <a:gd name="T9" fmla="*/ 2147483647 h 423"/>
              <a:gd name="T10" fmla="*/ 0 60000 65536"/>
              <a:gd name="T11" fmla="*/ 0 60000 65536"/>
              <a:gd name="T12" fmla="*/ 0 60000 65536"/>
              <a:gd name="T13" fmla="*/ 0 60000 65536"/>
              <a:gd name="T14" fmla="*/ 0 60000 65536"/>
              <a:gd name="T15" fmla="*/ 0 w 2179"/>
              <a:gd name="T16" fmla="*/ 0 h 423"/>
              <a:gd name="T17" fmla="*/ 2179 w 2179"/>
              <a:gd name="T18" fmla="*/ 423 h 423"/>
            </a:gdLst>
            <a:ahLst/>
            <a:cxnLst>
              <a:cxn ang="T10">
                <a:pos x="T0" y="T1"/>
              </a:cxn>
              <a:cxn ang="T11">
                <a:pos x="T2" y="T3"/>
              </a:cxn>
              <a:cxn ang="T12">
                <a:pos x="T4" y="T5"/>
              </a:cxn>
              <a:cxn ang="T13">
                <a:pos x="T6" y="T7"/>
              </a:cxn>
              <a:cxn ang="T14">
                <a:pos x="T8" y="T9"/>
              </a:cxn>
            </a:cxnLst>
            <a:rect l="T15" t="T16" r="T17" b="T18"/>
            <a:pathLst>
              <a:path w="2179" h="423">
                <a:moveTo>
                  <a:pt x="2179" y="423"/>
                </a:moveTo>
                <a:lnTo>
                  <a:pt x="2179" y="113"/>
                </a:lnTo>
                <a:lnTo>
                  <a:pt x="1070" y="0"/>
                </a:lnTo>
                <a:lnTo>
                  <a:pt x="0" y="112"/>
                </a:lnTo>
                <a:lnTo>
                  <a:pt x="0" y="423"/>
                </a:lnTo>
              </a:path>
            </a:pathLst>
          </a:custGeom>
          <a:noFill/>
          <a:ln w="952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wrap="none" lIns="0" tIns="0" rIns="0" bIns="0"/>
          <a:lstStyle/>
          <a:p>
            <a:pPr eaLnBrk="0" fontAlgn="base" hangingPunct="0">
              <a:spcBef>
                <a:spcPct val="0"/>
              </a:spcBef>
              <a:spcAft>
                <a:spcPct val="0"/>
              </a:spcAft>
            </a:pPr>
            <a:endParaRPr lang="nl-NL" sz="2400">
              <a:solidFill>
                <a:srgbClr val="3E3D40"/>
              </a:solidFill>
            </a:endParaRPr>
          </a:p>
        </p:txBody>
      </p:sp>
      <p:sp>
        <p:nvSpPr>
          <p:cNvPr id="12" name="Text Box 32"/>
          <p:cNvSpPr txBox="1">
            <a:spLocks noChangeArrowheads="1"/>
          </p:cNvSpPr>
          <p:nvPr userDrawn="1"/>
        </p:nvSpPr>
        <p:spPr bwMode="auto">
          <a:xfrm>
            <a:off x="2593831" y="2966704"/>
            <a:ext cx="25368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fontAlgn="base">
              <a:spcBef>
                <a:spcPct val="0"/>
              </a:spcBef>
              <a:spcAft>
                <a:spcPct val="0"/>
              </a:spcAft>
            </a:pPr>
            <a:r>
              <a:rPr lang="en-GB" altLang="nl-NL" sz="1400" dirty="0">
                <a:solidFill>
                  <a:srgbClr val="E32119"/>
                </a:solidFill>
              </a:rPr>
              <a:t>Venture capital</a:t>
            </a:r>
          </a:p>
        </p:txBody>
      </p:sp>
      <p:sp>
        <p:nvSpPr>
          <p:cNvPr id="13" name="Freeform 33"/>
          <p:cNvSpPr>
            <a:spLocks/>
          </p:cNvSpPr>
          <p:nvPr userDrawn="1"/>
        </p:nvSpPr>
        <p:spPr bwMode="auto">
          <a:xfrm>
            <a:off x="5675168" y="2739692"/>
            <a:ext cx="3459162" cy="671513"/>
          </a:xfrm>
          <a:custGeom>
            <a:avLst/>
            <a:gdLst>
              <a:gd name="T0" fmla="*/ 2147483647 w 2179"/>
              <a:gd name="T1" fmla="*/ 2147483647 h 423"/>
              <a:gd name="T2" fmla="*/ 2147483647 w 2179"/>
              <a:gd name="T3" fmla="*/ 2147483647 h 423"/>
              <a:gd name="T4" fmla="*/ 2147483647 w 2179"/>
              <a:gd name="T5" fmla="*/ 0 h 423"/>
              <a:gd name="T6" fmla="*/ 0 w 2179"/>
              <a:gd name="T7" fmla="*/ 2147483647 h 423"/>
              <a:gd name="T8" fmla="*/ 0 w 2179"/>
              <a:gd name="T9" fmla="*/ 2147483647 h 423"/>
              <a:gd name="T10" fmla="*/ 0 60000 65536"/>
              <a:gd name="T11" fmla="*/ 0 60000 65536"/>
              <a:gd name="T12" fmla="*/ 0 60000 65536"/>
              <a:gd name="T13" fmla="*/ 0 60000 65536"/>
              <a:gd name="T14" fmla="*/ 0 60000 65536"/>
              <a:gd name="T15" fmla="*/ 0 w 2179"/>
              <a:gd name="T16" fmla="*/ 0 h 423"/>
              <a:gd name="T17" fmla="*/ 2179 w 2179"/>
              <a:gd name="T18" fmla="*/ 423 h 423"/>
            </a:gdLst>
            <a:ahLst/>
            <a:cxnLst>
              <a:cxn ang="T10">
                <a:pos x="T0" y="T1"/>
              </a:cxn>
              <a:cxn ang="T11">
                <a:pos x="T2" y="T3"/>
              </a:cxn>
              <a:cxn ang="T12">
                <a:pos x="T4" y="T5"/>
              </a:cxn>
              <a:cxn ang="T13">
                <a:pos x="T6" y="T7"/>
              </a:cxn>
              <a:cxn ang="T14">
                <a:pos x="T8" y="T9"/>
              </a:cxn>
            </a:cxnLst>
            <a:rect l="T15" t="T16" r="T17" b="T18"/>
            <a:pathLst>
              <a:path w="2179" h="423">
                <a:moveTo>
                  <a:pt x="2179" y="423"/>
                </a:moveTo>
                <a:lnTo>
                  <a:pt x="2179" y="113"/>
                </a:lnTo>
                <a:lnTo>
                  <a:pt x="1070" y="0"/>
                </a:lnTo>
                <a:lnTo>
                  <a:pt x="0" y="112"/>
                </a:lnTo>
                <a:lnTo>
                  <a:pt x="0" y="423"/>
                </a:lnTo>
              </a:path>
            </a:pathLst>
          </a:custGeom>
          <a:noFill/>
          <a:ln w="952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wrap="none" lIns="0" tIns="0" rIns="0" bIns="0"/>
          <a:lstStyle/>
          <a:p>
            <a:pPr eaLnBrk="0" fontAlgn="base" hangingPunct="0">
              <a:spcBef>
                <a:spcPct val="0"/>
              </a:spcBef>
              <a:spcAft>
                <a:spcPct val="0"/>
              </a:spcAft>
            </a:pPr>
            <a:endParaRPr lang="nl-NL" sz="2400">
              <a:solidFill>
                <a:srgbClr val="3E3D40"/>
              </a:solidFill>
            </a:endParaRPr>
          </a:p>
        </p:txBody>
      </p:sp>
      <p:sp>
        <p:nvSpPr>
          <p:cNvPr id="14" name="Text Box 34"/>
          <p:cNvSpPr txBox="1">
            <a:spLocks noChangeArrowheads="1"/>
          </p:cNvSpPr>
          <p:nvPr userDrawn="1"/>
        </p:nvSpPr>
        <p:spPr bwMode="auto">
          <a:xfrm>
            <a:off x="6137131" y="2966704"/>
            <a:ext cx="25368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nchor="ct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fontAlgn="base">
              <a:spcBef>
                <a:spcPct val="0"/>
              </a:spcBef>
              <a:spcAft>
                <a:spcPct val="0"/>
              </a:spcAft>
            </a:pPr>
            <a:r>
              <a:rPr lang="en-GB" altLang="nl-NL" sz="1400">
                <a:solidFill>
                  <a:srgbClr val="E32119"/>
                </a:solidFill>
              </a:rPr>
              <a:t>Private Equity in the strict sense</a:t>
            </a:r>
          </a:p>
        </p:txBody>
      </p:sp>
    </p:spTree>
    <p:extLst>
      <p:ext uri="{BB962C8B-B14F-4D97-AF65-F5344CB8AC3E}">
        <p14:creationId xmlns:p14="http://schemas.microsoft.com/office/powerpoint/2010/main" val="2984810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Maturity Model">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4200000" scaled="0"/>
        </a:gradFill>
        <a:effectLst/>
      </p:bgPr>
    </p:bg>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r>
              <a:rPr lang="en-US" altLang="nl-NL">
                <a:solidFill>
                  <a:srgbClr val="3E3D40"/>
                </a:solidFill>
              </a:rPr>
              <a:t> | </a:t>
            </a:r>
            <a:fld id="{DC211146-4C2C-46A0-AE91-CDFFF53CC91A}" type="datetime1">
              <a:rPr lang="en-US" altLang="nl-NL">
                <a:solidFill>
                  <a:srgbClr val="3E3D40"/>
                </a:solidFill>
              </a:rPr>
              <a:pPr/>
              <a:t>29-09-2020</a:t>
            </a:fld>
            <a:r>
              <a:rPr lang="en-US" altLang="nl-NL">
                <a:solidFill>
                  <a:srgbClr val="3E3D40"/>
                </a:solidFill>
              </a:rPr>
              <a:t> | pag </a:t>
            </a:r>
            <a:fld id="{41FBCDD1-FAFC-46B1-A700-11291F1F5C93}" type="slidenum">
              <a:rPr lang="en-US" altLang="nl-NL">
                <a:solidFill>
                  <a:srgbClr val="3E3D40"/>
                </a:solidFill>
              </a:rPr>
              <a:pPr/>
              <a:t>‹#›</a:t>
            </a:fld>
            <a:endParaRPr lang="en-US" altLang="nl-NL">
              <a:solidFill>
                <a:srgbClr val="3E3D40"/>
              </a:solidFill>
            </a:endParaRPr>
          </a:p>
        </p:txBody>
      </p:sp>
      <p:pic>
        <p:nvPicPr>
          <p:cNvPr id="3" name="Afbeelding 2"/>
          <p:cNvPicPr>
            <a:picLocks noChangeAspect="1"/>
          </p:cNvPicPr>
          <p:nvPr userDrawn="1"/>
        </p:nvPicPr>
        <p:blipFill rotWithShape="1">
          <a:blip r:embed="rId2">
            <a:extLst>
              <a:ext uri="{28A0092B-C50C-407E-A947-70E740481C1C}">
                <a14:useLocalDpi xmlns:a14="http://schemas.microsoft.com/office/drawing/2010/main" val="0"/>
              </a:ext>
            </a:extLst>
          </a:blip>
          <a:srcRect l="31996" t="28440" r="17814" b="44979"/>
          <a:stretch/>
        </p:blipFill>
        <p:spPr>
          <a:xfrm>
            <a:off x="698501" y="6224815"/>
            <a:ext cx="1845128" cy="326572"/>
          </a:xfrm>
          <a:prstGeom prst="rect">
            <a:avLst/>
          </a:prstGeom>
        </p:spPr>
      </p:pic>
      <p:graphicFrame>
        <p:nvGraphicFramePr>
          <p:cNvPr id="16" name="Group 53"/>
          <p:cNvGraphicFramePr>
            <a:graphicFrameLocks/>
          </p:cNvGraphicFramePr>
          <p:nvPr userDrawn="1">
            <p:extLst>
              <p:ext uri="{D42A27DB-BD31-4B8C-83A1-F6EECF244321}">
                <p14:modId xmlns:p14="http://schemas.microsoft.com/office/powerpoint/2010/main" val="2015747211"/>
              </p:ext>
            </p:extLst>
          </p:nvPr>
        </p:nvGraphicFramePr>
        <p:xfrm>
          <a:off x="698501" y="2011103"/>
          <a:ext cx="10792887" cy="4271583"/>
        </p:xfrm>
        <a:graphic>
          <a:graphicData uri="http://schemas.openxmlformats.org/drawingml/2006/table">
            <a:tbl>
              <a:tblPr/>
              <a:tblGrid>
                <a:gridCol w="1541841">
                  <a:extLst>
                    <a:ext uri="{9D8B030D-6E8A-4147-A177-3AD203B41FA5}">
                      <a16:colId xmlns:a16="http://schemas.microsoft.com/office/drawing/2014/main" val="20000"/>
                    </a:ext>
                  </a:extLst>
                </a:gridCol>
                <a:gridCol w="1541841">
                  <a:extLst>
                    <a:ext uri="{9D8B030D-6E8A-4147-A177-3AD203B41FA5}">
                      <a16:colId xmlns:a16="http://schemas.microsoft.com/office/drawing/2014/main" val="20001"/>
                    </a:ext>
                  </a:extLst>
                </a:gridCol>
                <a:gridCol w="1541841">
                  <a:extLst>
                    <a:ext uri="{9D8B030D-6E8A-4147-A177-3AD203B41FA5}">
                      <a16:colId xmlns:a16="http://schemas.microsoft.com/office/drawing/2014/main" val="20002"/>
                    </a:ext>
                  </a:extLst>
                </a:gridCol>
                <a:gridCol w="1541841">
                  <a:extLst>
                    <a:ext uri="{9D8B030D-6E8A-4147-A177-3AD203B41FA5}">
                      <a16:colId xmlns:a16="http://schemas.microsoft.com/office/drawing/2014/main" val="20003"/>
                    </a:ext>
                  </a:extLst>
                </a:gridCol>
                <a:gridCol w="1541841">
                  <a:extLst>
                    <a:ext uri="{9D8B030D-6E8A-4147-A177-3AD203B41FA5}">
                      <a16:colId xmlns:a16="http://schemas.microsoft.com/office/drawing/2014/main" val="20004"/>
                    </a:ext>
                  </a:extLst>
                </a:gridCol>
                <a:gridCol w="1541841">
                  <a:extLst>
                    <a:ext uri="{9D8B030D-6E8A-4147-A177-3AD203B41FA5}">
                      <a16:colId xmlns:a16="http://schemas.microsoft.com/office/drawing/2014/main" val="20005"/>
                    </a:ext>
                  </a:extLst>
                </a:gridCol>
                <a:gridCol w="1541841">
                  <a:extLst>
                    <a:ext uri="{9D8B030D-6E8A-4147-A177-3AD203B41FA5}">
                      <a16:colId xmlns:a16="http://schemas.microsoft.com/office/drawing/2014/main" val="20006"/>
                    </a:ext>
                  </a:extLst>
                </a:gridCol>
              </a:tblGrid>
              <a:tr h="2814554">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First contact</a:t>
                      </a:r>
                    </a:p>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Company profile A4</a:t>
                      </a:r>
                    </a:p>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Sector/</a:t>
                      </a:r>
                      <a:br>
                        <a:rPr kumimoji="0" lang="en-GB" sz="1400" b="0" i="0" u="none" strike="noStrike" cap="none" normalizeH="0" baseline="0" dirty="0">
                          <a:ln>
                            <a:noFill/>
                          </a:ln>
                          <a:solidFill>
                            <a:schemeClr val="tx1"/>
                          </a:solidFill>
                          <a:effectLst/>
                          <a:latin typeface="+mn-lt"/>
                          <a:cs typeface="Arial" charset="0"/>
                        </a:rPr>
                      </a:br>
                      <a:r>
                        <a:rPr kumimoji="0" lang="en-GB" sz="1400" b="0" i="0" u="none" strike="noStrike" cap="none" normalizeH="0" baseline="0" dirty="0">
                          <a:ln>
                            <a:noFill/>
                          </a:ln>
                          <a:solidFill>
                            <a:schemeClr val="tx1"/>
                          </a:solidFill>
                          <a:effectLst/>
                          <a:latin typeface="+mn-lt"/>
                          <a:cs typeface="Arial" charset="0"/>
                        </a:rPr>
                        <a:t>phase/</a:t>
                      </a:r>
                      <a:br>
                        <a:rPr kumimoji="0" lang="en-GB" sz="1400" b="0" i="0" u="none" strike="noStrike" cap="none" normalizeH="0" baseline="0" dirty="0">
                          <a:ln>
                            <a:noFill/>
                          </a:ln>
                          <a:solidFill>
                            <a:schemeClr val="tx1"/>
                          </a:solidFill>
                          <a:effectLst/>
                          <a:latin typeface="+mn-lt"/>
                          <a:cs typeface="Arial" charset="0"/>
                        </a:rPr>
                      </a:br>
                      <a:r>
                        <a:rPr kumimoji="0" lang="en-GB" sz="1400" b="0" i="0" u="none" strike="noStrike" cap="none" normalizeH="0" baseline="0" dirty="0">
                          <a:ln>
                            <a:noFill/>
                          </a:ln>
                          <a:solidFill>
                            <a:schemeClr val="tx1"/>
                          </a:solidFill>
                          <a:effectLst/>
                          <a:latin typeface="+mn-lt"/>
                          <a:cs typeface="Arial" charset="0"/>
                        </a:rPr>
                        <a:t>size/ situation</a:t>
                      </a:r>
                    </a:p>
                  </a:txBody>
                  <a:tcPr marL="91432" marR="91432" marT="45717" marB="4571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Product/</a:t>
                      </a:r>
                    </a:p>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service</a:t>
                      </a:r>
                    </a:p>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Business model</a:t>
                      </a:r>
                      <a:br>
                        <a:rPr kumimoji="0" lang="en-GB" sz="1400" b="0" i="0" u="none" strike="noStrike" cap="none" normalizeH="0" baseline="0" dirty="0">
                          <a:ln>
                            <a:noFill/>
                          </a:ln>
                          <a:solidFill>
                            <a:schemeClr val="tx1"/>
                          </a:solidFill>
                          <a:effectLst/>
                          <a:latin typeface="+mn-lt"/>
                          <a:cs typeface="Arial" charset="0"/>
                        </a:rPr>
                      </a:b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Strategy</a:t>
                      </a:r>
                      <a:br>
                        <a:rPr kumimoji="0" lang="en-GB" sz="1400" b="0" i="0" u="none" strike="noStrike" cap="none" normalizeH="0" baseline="0" dirty="0">
                          <a:ln>
                            <a:noFill/>
                          </a:ln>
                          <a:solidFill>
                            <a:schemeClr val="tx1"/>
                          </a:solidFill>
                          <a:effectLst/>
                          <a:latin typeface="+mn-lt"/>
                          <a:cs typeface="Arial" charset="0"/>
                        </a:rPr>
                      </a:b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Entrepreneurs</a:t>
                      </a:r>
                      <a:br>
                        <a:rPr kumimoji="0" lang="en-GB" sz="1400" b="0" i="0" u="none" strike="noStrike" cap="none" normalizeH="0" baseline="0" dirty="0">
                          <a:ln>
                            <a:noFill/>
                          </a:ln>
                          <a:solidFill>
                            <a:schemeClr val="tx1"/>
                          </a:solidFill>
                          <a:effectLst/>
                          <a:latin typeface="+mn-lt"/>
                          <a:cs typeface="Arial" charset="0"/>
                        </a:rPr>
                      </a:b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Finance</a:t>
                      </a:r>
                      <a:br>
                        <a:rPr kumimoji="0" lang="en-GB" sz="1400" b="0" i="0" u="none" strike="noStrike" cap="none" normalizeH="0" baseline="0" dirty="0">
                          <a:ln>
                            <a:noFill/>
                          </a:ln>
                          <a:solidFill>
                            <a:schemeClr val="tx1"/>
                          </a:solidFill>
                          <a:effectLst/>
                          <a:latin typeface="+mn-lt"/>
                          <a:cs typeface="Arial" charset="0"/>
                        </a:rPr>
                      </a:b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Exit</a:t>
                      </a:r>
                    </a:p>
                  </a:txBody>
                  <a:tcPr marL="91432" marR="91432" marT="45717" marB="4571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Modelling</a:t>
                      </a:r>
                    </a:p>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Benchmarking</a:t>
                      </a:r>
                    </a:p>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Sensitivities</a:t>
                      </a:r>
                      <a:endParaRPr kumimoji="0" lang="en-GB" sz="1400" b="0" i="0" u="none" strike="noStrike" cap="none" normalizeH="0" baseline="0" dirty="0">
                        <a:ln>
                          <a:noFill/>
                        </a:ln>
                        <a:solidFill>
                          <a:schemeClr val="tx1"/>
                        </a:solidFill>
                        <a:effectLst/>
                        <a:latin typeface="+mn-lt"/>
                      </a:endParaRPr>
                    </a:p>
                  </a:txBody>
                  <a:tcPr marL="91432" marR="91432" marT="45717" marB="4571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Shares</a:t>
                      </a:r>
                    </a:p>
                    <a:p>
                      <a:pPr marL="0" marR="0" lvl="0" indent="0" algn="l" defTabSz="914400" rtl="0" eaLnBrk="0" fontAlgn="t" latinLnBrk="0" hangingPunct="0">
                        <a:lnSpc>
                          <a:spcPct val="100000"/>
                        </a:lnSpc>
                        <a:spcBef>
                          <a:spcPct val="0"/>
                        </a:spcBef>
                        <a:spcAft>
                          <a:spcPct val="0"/>
                        </a:spcAft>
                        <a:buClrTx/>
                        <a:buSzTx/>
                        <a:buFontTx/>
                        <a:buNone/>
                        <a:tabLst/>
                      </a:pPr>
                      <a:br>
                        <a:rPr kumimoji="0" lang="en-GB" sz="1400" b="0" i="0" u="none" strike="noStrike" cap="none" normalizeH="0" baseline="0" dirty="0">
                          <a:ln>
                            <a:noFill/>
                          </a:ln>
                          <a:solidFill>
                            <a:schemeClr val="tx1"/>
                          </a:solidFill>
                          <a:effectLst/>
                          <a:latin typeface="+mn-lt"/>
                          <a:cs typeface="Arial" charset="0"/>
                        </a:rPr>
                      </a:b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Structure</a:t>
                      </a:r>
                    </a:p>
                    <a:p>
                      <a:pPr marL="0" marR="0" lvl="0" indent="0" algn="l" defTabSz="914400" rtl="0" eaLnBrk="0" fontAlgn="t" latinLnBrk="0" hangingPunct="0">
                        <a:lnSpc>
                          <a:spcPct val="100000"/>
                        </a:lnSpc>
                        <a:spcBef>
                          <a:spcPct val="0"/>
                        </a:spcBef>
                        <a:spcAft>
                          <a:spcPct val="0"/>
                        </a:spcAft>
                        <a:buClrTx/>
                        <a:buSzTx/>
                        <a:buFontTx/>
                        <a:buNone/>
                        <a:tabLst/>
                      </a:pPr>
                      <a:br>
                        <a:rPr kumimoji="0" lang="en-GB" sz="1400" b="0" i="0" u="none" strike="noStrike" cap="none" normalizeH="0" baseline="0" dirty="0">
                          <a:ln>
                            <a:noFill/>
                          </a:ln>
                          <a:solidFill>
                            <a:schemeClr val="tx1"/>
                          </a:solidFill>
                          <a:effectLst/>
                          <a:latin typeface="+mn-lt"/>
                          <a:cs typeface="Arial" charset="0"/>
                        </a:rPr>
                      </a:b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Price</a:t>
                      </a:r>
                    </a:p>
                    <a:p>
                      <a:pPr marL="0" marR="0" lvl="0" indent="0" algn="l" defTabSz="914400" rtl="0" eaLnBrk="0" fontAlgn="t" latinLnBrk="0" hangingPunct="0">
                        <a:lnSpc>
                          <a:spcPct val="100000"/>
                        </a:lnSpc>
                        <a:spcBef>
                          <a:spcPct val="0"/>
                        </a:spcBef>
                        <a:spcAft>
                          <a:spcPct val="0"/>
                        </a:spcAft>
                        <a:buClrTx/>
                        <a:buSzTx/>
                        <a:buFontTx/>
                        <a:buNone/>
                        <a:tabLst/>
                      </a:pPr>
                      <a:br>
                        <a:rPr kumimoji="0" lang="en-GB" sz="1400" b="0" i="0" u="none" strike="noStrike" cap="none" normalizeH="0" baseline="0" dirty="0">
                          <a:ln>
                            <a:noFill/>
                          </a:ln>
                          <a:solidFill>
                            <a:schemeClr val="tx1"/>
                          </a:solidFill>
                          <a:effectLst/>
                          <a:latin typeface="+mn-lt"/>
                          <a:cs typeface="Arial" charset="0"/>
                        </a:rPr>
                      </a:br>
                      <a:r>
                        <a:rPr kumimoji="0" lang="en-GB" sz="1400" b="0" i="0" u="none" strike="noStrike" cap="none" normalizeH="0" baseline="0" dirty="0">
                          <a:ln>
                            <a:noFill/>
                          </a:ln>
                          <a:solidFill>
                            <a:schemeClr val="tx1"/>
                          </a:solidFill>
                          <a:effectLst/>
                          <a:latin typeface="+mn-lt"/>
                          <a:cs typeface="Arial" charset="0"/>
                        </a:rPr>
                        <a:t>Conditions</a:t>
                      </a:r>
                    </a:p>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Roles</a:t>
                      </a:r>
                    </a:p>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mn-lt"/>
                        <a:cs typeface="Arial" charset="0"/>
                      </a:endParaRPr>
                    </a:p>
                  </a:txBody>
                  <a:tcPr marL="91432" marR="91432" marT="45717" marB="4571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Sale and purchase contract</a:t>
                      </a:r>
                    </a:p>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Legal</a:t>
                      </a:r>
                    </a:p>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docs</a:t>
                      </a:r>
                      <a:endParaRPr kumimoji="0" lang="en-GB" sz="1400" b="0" i="0" u="none" strike="noStrike" cap="none" normalizeH="0" baseline="0" dirty="0">
                        <a:ln>
                          <a:noFill/>
                        </a:ln>
                        <a:solidFill>
                          <a:schemeClr val="tx1"/>
                        </a:solidFill>
                        <a:effectLst/>
                        <a:latin typeface="+mn-lt"/>
                      </a:endParaRPr>
                    </a:p>
                  </a:txBody>
                  <a:tcPr marL="91432" marR="91432" marT="45717" marB="4571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Execution of plans</a:t>
                      </a:r>
                    </a:p>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Modifications</a:t>
                      </a:r>
                    </a:p>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Any other action needed</a:t>
                      </a:r>
                      <a:endParaRPr kumimoji="0" lang="en-GB" sz="1400" b="0" i="0" u="none" strike="noStrike" cap="none" normalizeH="0" baseline="0" dirty="0">
                        <a:ln>
                          <a:noFill/>
                        </a:ln>
                        <a:solidFill>
                          <a:schemeClr val="tx1"/>
                        </a:solidFill>
                        <a:effectLst/>
                        <a:latin typeface="+mn-lt"/>
                      </a:endParaRPr>
                    </a:p>
                  </a:txBody>
                  <a:tcPr marL="91432" marR="91432" marT="45717" marB="4571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Realising return on investment</a:t>
                      </a:r>
                      <a:br>
                        <a:rPr kumimoji="0" lang="en-GB" sz="1400" b="0" i="0" u="none" strike="noStrike" cap="none" normalizeH="0" baseline="0" dirty="0">
                          <a:ln>
                            <a:noFill/>
                          </a:ln>
                          <a:solidFill>
                            <a:schemeClr val="tx1"/>
                          </a:solidFill>
                          <a:effectLst/>
                          <a:latin typeface="+mn-lt"/>
                          <a:cs typeface="Arial" charset="0"/>
                        </a:rPr>
                      </a:b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mn-lt"/>
                        <a:cs typeface="Arial"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mn-lt"/>
                          <a:cs typeface="Arial" charset="0"/>
                        </a:rPr>
                        <a:t>Next phase</a:t>
                      </a:r>
                      <a:endParaRPr kumimoji="0" lang="en-GB" sz="1400" b="0" i="0" u="none" strike="noStrike" cap="none" normalizeH="0" baseline="0" dirty="0">
                        <a:ln>
                          <a:noFill/>
                        </a:ln>
                        <a:solidFill>
                          <a:schemeClr val="tx1"/>
                        </a:solidFill>
                        <a:effectLst/>
                        <a:latin typeface="+mn-lt"/>
                      </a:endParaRPr>
                    </a:p>
                  </a:txBody>
                  <a:tcPr marL="91432" marR="91432" marT="45717" marB="4571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0688">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chemeClr val="bg1"/>
                          </a:solidFill>
                          <a:effectLst/>
                          <a:latin typeface="Century Gothic" panose="020B0502020202020204" pitchFamily="34" charset="0"/>
                          <a:cs typeface="Arial" charset="0"/>
                        </a:rPr>
                        <a:t>Fit?</a:t>
                      </a:r>
                    </a:p>
                  </a:txBody>
                  <a:tcPr marL="91432" marR="91432" marT="45717" marB="4571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chemeClr val="bg1"/>
                          </a:solidFill>
                          <a:effectLst/>
                          <a:latin typeface="Century Gothic" panose="020B0502020202020204" pitchFamily="34" charset="0"/>
                        </a:rPr>
                        <a:t>Opportunities &amp; risks</a:t>
                      </a:r>
                    </a:p>
                  </a:txBody>
                  <a:tcPr marL="91432" marR="91432" marT="45717" marB="4571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chemeClr val="bg1"/>
                          </a:solidFill>
                          <a:effectLst/>
                          <a:latin typeface="Century Gothic" panose="020B0502020202020204" pitchFamily="34" charset="0"/>
                        </a:rPr>
                        <a:t>Valuation</a:t>
                      </a:r>
                    </a:p>
                  </a:txBody>
                  <a:tcPr marL="91432" marR="91432" marT="45717" marB="4571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chemeClr val="bg1"/>
                          </a:solidFill>
                          <a:effectLst/>
                          <a:latin typeface="Century Gothic" panose="020B0502020202020204" pitchFamily="34" charset="0"/>
                        </a:rPr>
                        <a:t>Letter of Intent</a:t>
                      </a:r>
                    </a:p>
                  </a:txBody>
                  <a:tcPr marL="91432" marR="91432" marT="45717" marB="4571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chemeClr val="bg1"/>
                          </a:solidFill>
                          <a:effectLst/>
                          <a:latin typeface="Century Gothic" panose="020B0502020202020204" pitchFamily="34" charset="0"/>
                        </a:rPr>
                        <a:t>Investment</a:t>
                      </a:r>
                    </a:p>
                  </a:txBody>
                  <a:tcPr marL="91432" marR="91432" marT="45717" marB="4571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chemeClr val="bg1"/>
                          </a:solidFill>
                          <a:effectLst/>
                          <a:latin typeface="Century Gothic" panose="020B0502020202020204" pitchFamily="34" charset="0"/>
                        </a:rPr>
                        <a:t>Value creation</a:t>
                      </a:r>
                    </a:p>
                  </a:txBody>
                  <a:tcPr marL="91432" marR="91432" marT="45717" marB="4571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chemeClr val="bg1"/>
                          </a:solidFill>
                          <a:effectLst/>
                          <a:latin typeface="Century Gothic" panose="020B0502020202020204" pitchFamily="34" charset="0"/>
                        </a:rPr>
                        <a:t>Return?</a:t>
                      </a:r>
                    </a:p>
                  </a:txBody>
                  <a:tcPr marL="91432" marR="91432" marT="45717" marB="4571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674955">
                <a:tc gridSpan="5">
                  <a:txBody>
                    <a:bodyPr/>
                    <a:lstStyle/>
                    <a:p>
                      <a:pPr marL="0" marR="0" lvl="0" indent="0" algn="ctr" defTabSz="914400" rtl="0" eaLnBrk="0" fontAlgn="t" latinLnBrk="0" hangingPunct="0">
                        <a:lnSpc>
                          <a:spcPct val="120000"/>
                        </a:lnSpc>
                        <a:spcBef>
                          <a:spcPct val="0"/>
                        </a:spcBef>
                        <a:spcAft>
                          <a:spcPct val="0"/>
                        </a:spcAft>
                        <a:buClrTx/>
                        <a:buSzTx/>
                        <a:buFontTx/>
                        <a:buNone/>
                        <a:tabLst/>
                      </a:pPr>
                      <a:endParaRPr kumimoji="0" lang="en-GB" sz="1400" b="1" i="0" u="none" strike="noStrike" cap="none" normalizeH="0" baseline="0" dirty="0">
                        <a:ln>
                          <a:noFill/>
                        </a:ln>
                        <a:solidFill>
                          <a:schemeClr val="tx1"/>
                        </a:solidFill>
                        <a:effectLst/>
                        <a:latin typeface="+mn-lt"/>
                        <a:cs typeface="Arial" charset="0"/>
                      </a:endParaRPr>
                    </a:p>
                    <a:p>
                      <a:pPr marL="0" marR="0" lvl="0" indent="0" algn="ctr" defTabSz="914400" rtl="0" eaLnBrk="0" fontAlgn="t" latinLnBrk="0" hangingPunct="0">
                        <a:lnSpc>
                          <a:spcPct val="120000"/>
                        </a:lnSpc>
                        <a:spcBef>
                          <a:spcPct val="0"/>
                        </a:spcBef>
                        <a:spcAft>
                          <a:spcPct val="0"/>
                        </a:spcAft>
                        <a:buClrTx/>
                        <a:buSzTx/>
                        <a:buFontTx/>
                        <a:buNone/>
                        <a:tabLst/>
                      </a:pPr>
                      <a:r>
                        <a:rPr kumimoji="0" lang="en-GB" sz="1400" b="1" i="0" u="none" strike="noStrike" cap="none" normalizeH="0" baseline="0" dirty="0">
                          <a:ln>
                            <a:noFill/>
                          </a:ln>
                          <a:solidFill>
                            <a:schemeClr val="tx1"/>
                          </a:solidFill>
                          <a:effectLst/>
                          <a:latin typeface="+mn-lt"/>
                          <a:cs typeface="Arial" charset="0"/>
                        </a:rPr>
                        <a:t>3 - 10 months</a:t>
                      </a:r>
                      <a:endParaRPr kumimoji="0" lang="en-GB" sz="1400" b="1" i="0" u="none" strike="noStrike" cap="none" normalizeH="0" baseline="0" dirty="0">
                        <a:ln>
                          <a:noFill/>
                        </a:ln>
                        <a:solidFill>
                          <a:schemeClr val="tx1"/>
                        </a:solidFill>
                        <a:effectLst/>
                        <a:latin typeface="+mn-lt"/>
                      </a:endParaRPr>
                    </a:p>
                  </a:txBody>
                  <a:tcPr marL="91432" marR="91432" marT="45717" marB="4571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gridSpan="2">
                  <a:txBody>
                    <a:bodyPr/>
                    <a:lstStyle/>
                    <a:p>
                      <a:pPr marL="0" marR="0" lvl="0" indent="0" algn="ctr" defTabSz="914400" rtl="0" eaLnBrk="0" fontAlgn="t" latinLnBrk="0" hangingPunct="0">
                        <a:lnSpc>
                          <a:spcPct val="120000"/>
                        </a:lnSpc>
                        <a:spcBef>
                          <a:spcPct val="0"/>
                        </a:spcBef>
                        <a:spcAft>
                          <a:spcPct val="0"/>
                        </a:spcAft>
                        <a:buClrTx/>
                        <a:buSzTx/>
                        <a:buFontTx/>
                        <a:buNone/>
                        <a:tabLst/>
                      </a:pPr>
                      <a:endParaRPr kumimoji="0" lang="en-GB" sz="1400" b="1" i="0" u="none" strike="noStrike" cap="none" normalizeH="0" baseline="0" dirty="0">
                        <a:ln>
                          <a:noFill/>
                        </a:ln>
                        <a:solidFill>
                          <a:schemeClr val="tx1"/>
                        </a:solidFill>
                        <a:effectLst/>
                        <a:latin typeface="+mn-lt"/>
                        <a:cs typeface="Arial" charset="0"/>
                      </a:endParaRPr>
                    </a:p>
                    <a:p>
                      <a:pPr marL="0" marR="0" lvl="0" indent="0" algn="ctr" defTabSz="914400" rtl="0" eaLnBrk="0" fontAlgn="t" latinLnBrk="0" hangingPunct="0">
                        <a:lnSpc>
                          <a:spcPct val="120000"/>
                        </a:lnSpc>
                        <a:spcBef>
                          <a:spcPct val="0"/>
                        </a:spcBef>
                        <a:spcAft>
                          <a:spcPct val="0"/>
                        </a:spcAft>
                        <a:buClrTx/>
                        <a:buSzTx/>
                        <a:buFontTx/>
                        <a:buNone/>
                        <a:tabLst/>
                      </a:pPr>
                      <a:r>
                        <a:rPr kumimoji="0" lang="en-GB" sz="1400" b="1" i="0" u="none" strike="noStrike" cap="none" normalizeH="0" baseline="0" dirty="0">
                          <a:ln>
                            <a:noFill/>
                          </a:ln>
                          <a:solidFill>
                            <a:schemeClr val="tx1"/>
                          </a:solidFill>
                          <a:effectLst/>
                          <a:latin typeface="+mn-lt"/>
                          <a:cs typeface="Arial" charset="0"/>
                        </a:rPr>
                        <a:t>1 - 10 years</a:t>
                      </a:r>
                    </a:p>
                  </a:txBody>
                  <a:tcPr marL="91432" marR="91432" marT="45717" marB="45717"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2"/>
                  </a:ext>
                </a:extLst>
              </a:tr>
            </a:tbl>
          </a:graphicData>
        </a:graphic>
      </p:graphicFrame>
      <p:sp>
        <p:nvSpPr>
          <p:cNvPr id="34" name="Freeform 24"/>
          <p:cNvSpPr>
            <a:spLocks/>
          </p:cNvSpPr>
          <p:nvPr userDrawn="1"/>
        </p:nvSpPr>
        <p:spPr bwMode="auto">
          <a:xfrm>
            <a:off x="9841832" y="1145052"/>
            <a:ext cx="1649553" cy="623887"/>
          </a:xfrm>
          <a:custGeom>
            <a:avLst/>
            <a:gdLst>
              <a:gd name="T0" fmla="*/ 0 w 1350"/>
              <a:gd name="T1" fmla="*/ 0 h 233"/>
              <a:gd name="T2" fmla="*/ 2147483646 w 1350"/>
              <a:gd name="T3" fmla="*/ 0 h 233"/>
              <a:gd name="T4" fmla="*/ 2147483646 w 1350"/>
              <a:gd name="T5" fmla="*/ 2147483646 h 233"/>
              <a:gd name="T6" fmla="*/ 2147483646 w 1350"/>
              <a:gd name="T7" fmla="*/ 2147483646 h 233"/>
              <a:gd name="T8" fmla="*/ 0 w 1350"/>
              <a:gd name="T9" fmla="*/ 2147483646 h 233"/>
              <a:gd name="T10" fmla="*/ 0 60000 65536"/>
              <a:gd name="T11" fmla="*/ 0 60000 65536"/>
              <a:gd name="T12" fmla="*/ 0 60000 65536"/>
              <a:gd name="T13" fmla="*/ 0 60000 65536"/>
              <a:gd name="T14" fmla="*/ 0 60000 65536"/>
              <a:gd name="T15" fmla="*/ 0 w 1350"/>
              <a:gd name="T16" fmla="*/ 0 h 233"/>
              <a:gd name="T17" fmla="*/ 1350 w 1350"/>
              <a:gd name="T18" fmla="*/ 233 h 233"/>
            </a:gdLst>
            <a:ahLst/>
            <a:cxnLst>
              <a:cxn ang="T10">
                <a:pos x="T0" y="T1"/>
              </a:cxn>
              <a:cxn ang="T11">
                <a:pos x="T2" y="T3"/>
              </a:cxn>
              <a:cxn ang="T12">
                <a:pos x="T4" y="T5"/>
              </a:cxn>
              <a:cxn ang="T13">
                <a:pos x="T6" y="T7"/>
              </a:cxn>
              <a:cxn ang="T14">
                <a:pos x="T8" y="T9"/>
              </a:cxn>
            </a:cxnLst>
            <a:rect l="T15" t="T16" r="T17" b="T18"/>
            <a:pathLst>
              <a:path w="1350" h="233">
                <a:moveTo>
                  <a:pt x="0" y="0"/>
                </a:moveTo>
                <a:lnTo>
                  <a:pt x="1268" y="0"/>
                </a:lnTo>
                <a:lnTo>
                  <a:pt x="1350" y="117"/>
                </a:lnTo>
                <a:lnTo>
                  <a:pt x="1271" y="233"/>
                </a:lnTo>
                <a:lnTo>
                  <a:pt x="0" y="233"/>
                </a:lnTo>
              </a:path>
            </a:pathLst>
          </a:custGeom>
          <a:solidFill>
            <a:srgbClr val="EB221B"/>
          </a:solidFill>
          <a:ln w="38100" cap="flat" cmpd="sng">
            <a:solidFill>
              <a:schemeClr val="bg1"/>
            </a:solidFill>
            <a:prstDash val="solid"/>
            <a:round/>
            <a:headEnd/>
            <a:tailEnd/>
          </a:ln>
        </p:spPr>
        <p:txBody>
          <a:bodyPr wrap="none" lIns="0" tIns="0" rIns="0" bIns="0" anchor="ctr" anchorCtr="0"/>
          <a:lstStyle/>
          <a:p>
            <a:pPr algn="ctr"/>
            <a:r>
              <a:rPr lang="nl-NL" sz="1400" b="1" dirty="0">
                <a:solidFill>
                  <a:schemeClr val="bg1"/>
                </a:solidFill>
                <a:latin typeface="Century Gothic" panose="020B0502020202020204" pitchFamily="34" charset="0"/>
              </a:rPr>
              <a:t>Exit</a:t>
            </a:r>
          </a:p>
        </p:txBody>
      </p:sp>
      <p:sp>
        <p:nvSpPr>
          <p:cNvPr id="24" name="Freeform 24"/>
          <p:cNvSpPr>
            <a:spLocks/>
          </p:cNvSpPr>
          <p:nvPr userDrawn="1"/>
        </p:nvSpPr>
        <p:spPr bwMode="auto">
          <a:xfrm>
            <a:off x="8295161" y="1143193"/>
            <a:ext cx="1649553" cy="623887"/>
          </a:xfrm>
          <a:custGeom>
            <a:avLst/>
            <a:gdLst>
              <a:gd name="T0" fmla="*/ 0 w 1350"/>
              <a:gd name="T1" fmla="*/ 0 h 233"/>
              <a:gd name="T2" fmla="*/ 2147483646 w 1350"/>
              <a:gd name="T3" fmla="*/ 0 h 233"/>
              <a:gd name="T4" fmla="*/ 2147483646 w 1350"/>
              <a:gd name="T5" fmla="*/ 2147483646 h 233"/>
              <a:gd name="T6" fmla="*/ 2147483646 w 1350"/>
              <a:gd name="T7" fmla="*/ 2147483646 h 233"/>
              <a:gd name="T8" fmla="*/ 0 w 1350"/>
              <a:gd name="T9" fmla="*/ 2147483646 h 233"/>
              <a:gd name="T10" fmla="*/ 0 60000 65536"/>
              <a:gd name="T11" fmla="*/ 0 60000 65536"/>
              <a:gd name="T12" fmla="*/ 0 60000 65536"/>
              <a:gd name="T13" fmla="*/ 0 60000 65536"/>
              <a:gd name="T14" fmla="*/ 0 60000 65536"/>
              <a:gd name="T15" fmla="*/ 0 w 1350"/>
              <a:gd name="T16" fmla="*/ 0 h 233"/>
              <a:gd name="T17" fmla="*/ 1350 w 1350"/>
              <a:gd name="T18" fmla="*/ 233 h 233"/>
            </a:gdLst>
            <a:ahLst/>
            <a:cxnLst>
              <a:cxn ang="T10">
                <a:pos x="T0" y="T1"/>
              </a:cxn>
              <a:cxn ang="T11">
                <a:pos x="T2" y="T3"/>
              </a:cxn>
              <a:cxn ang="T12">
                <a:pos x="T4" y="T5"/>
              </a:cxn>
              <a:cxn ang="T13">
                <a:pos x="T6" y="T7"/>
              </a:cxn>
              <a:cxn ang="T14">
                <a:pos x="T8" y="T9"/>
              </a:cxn>
            </a:cxnLst>
            <a:rect l="T15" t="T16" r="T17" b="T18"/>
            <a:pathLst>
              <a:path w="1350" h="233">
                <a:moveTo>
                  <a:pt x="0" y="0"/>
                </a:moveTo>
                <a:lnTo>
                  <a:pt x="1268" y="0"/>
                </a:lnTo>
                <a:lnTo>
                  <a:pt x="1350" y="117"/>
                </a:lnTo>
                <a:lnTo>
                  <a:pt x="1271" y="233"/>
                </a:lnTo>
                <a:lnTo>
                  <a:pt x="0" y="233"/>
                </a:lnTo>
              </a:path>
            </a:pathLst>
          </a:custGeom>
          <a:solidFill>
            <a:srgbClr val="EB221B"/>
          </a:solidFill>
          <a:ln w="38100" cap="flat" cmpd="sng">
            <a:solidFill>
              <a:schemeClr val="bg1"/>
            </a:solidFill>
            <a:prstDash val="solid"/>
            <a:round/>
            <a:headEnd/>
            <a:tailEnd/>
          </a:ln>
        </p:spPr>
        <p:txBody>
          <a:bodyPr wrap="none" lIns="0" tIns="0" rIns="0" bIns="0" anchor="ctr" anchorCtr="0"/>
          <a:lstStyle/>
          <a:p>
            <a:pPr algn="ctr"/>
            <a:r>
              <a:rPr lang="nl-NL" sz="1400" b="1" dirty="0">
                <a:solidFill>
                  <a:schemeClr val="bg1"/>
                </a:solidFill>
                <a:latin typeface="Century Gothic" panose="020B0502020202020204" pitchFamily="34" charset="0"/>
              </a:rPr>
              <a:t>Portfolio </a:t>
            </a:r>
            <a:r>
              <a:rPr lang="nl-NL" sz="1400" b="1" dirty="0" err="1">
                <a:solidFill>
                  <a:schemeClr val="bg1"/>
                </a:solidFill>
                <a:latin typeface="Century Gothic" panose="020B0502020202020204" pitchFamily="34" charset="0"/>
              </a:rPr>
              <a:t>Mgmt</a:t>
            </a:r>
            <a:endParaRPr lang="nl-NL" sz="1400" b="1" dirty="0">
              <a:solidFill>
                <a:schemeClr val="bg1"/>
              </a:solidFill>
              <a:latin typeface="Century Gothic" panose="020B0502020202020204" pitchFamily="34" charset="0"/>
            </a:endParaRPr>
          </a:p>
        </p:txBody>
      </p:sp>
      <p:sp>
        <p:nvSpPr>
          <p:cNvPr id="35" name="Freeform 24"/>
          <p:cNvSpPr>
            <a:spLocks/>
          </p:cNvSpPr>
          <p:nvPr userDrawn="1"/>
        </p:nvSpPr>
        <p:spPr bwMode="auto">
          <a:xfrm>
            <a:off x="6748489" y="1143193"/>
            <a:ext cx="1649553" cy="623887"/>
          </a:xfrm>
          <a:custGeom>
            <a:avLst/>
            <a:gdLst>
              <a:gd name="T0" fmla="*/ 0 w 1350"/>
              <a:gd name="T1" fmla="*/ 0 h 233"/>
              <a:gd name="T2" fmla="*/ 2147483646 w 1350"/>
              <a:gd name="T3" fmla="*/ 0 h 233"/>
              <a:gd name="T4" fmla="*/ 2147483646 w 1350"/>
              <a:gd name="T5" fmla="*/ 2147483646 h 233"/>
              <a:gd name="T6" fmla="*/ 2147483646 w 1350"/>
              <a:gd name="T7" fmla="*/ 2147483646 h 233"/>
              <a:gd name="T8" fmla="*/ 0 w 1350"/>
              <a:gd name="T9" fmla="*/ 2147483646 h 233"/>
              <a:gd name="T10" fmla="*/ 0 60000 65536"/>
              <a:gd name="T11" fmla="*/ 0 60000 65536"/>
              <a:gd name="T12" fmla="*/ 0 60000 65536"/>
              <a:gd name="T13" fmla="*/ 0 60000 65536"/>
              <a:gd name="T14" fmla="*/ 0 60000 65536"/>
              <a:gd name="T15" fmla="*/ 0 w 1350"/>
              <a:gd name="T16" fmla="*/ 0 h 233"/>
              <a:gd name="T17" fmla="*/ 1350 w 1350"/>
              <a:gd name="T18" fmla="*/ 233 h 233"/>
            </a:gdLst>
            <a:ahLst/>
            <a:cxnLst>
              <a:cxn ang="T10">
                <a:pos x="T0" y="T1"/>
              </a:cxn>
              <a:cxn ang="T11">
                <a:pos x="T2" y="T3"/>
              </a:cxn>
              <a:cxn ang="T12">
                <a:pos x="T4" y="T5"/>
              </a:cxn>
              <a:cxn ang="T13">
                <a:pos x="T6" y="T7"/>
              </a:cxn>
              <a:cxn ang="T14">
                <a:pos x="T8" y="T9"/>
              </a:cxn>
            </a:cxnLst>
            <a:rect l="T15" t="T16" r="T17" b="T18"/>
            <a:pathLst>
              <a:path w="1350" h="233">
                <a:moveTo>
                  <a:pt x="0" y="0"/>
                </a:moveTo>
                <a:lnTo>
                  <a:pt x="1268" y="0"/>
                </a:lnTo>
                <a:lnTo>
                  <a:pt x="1350" y="117"/>
                </a:lnTo>
                <a:lnTo>
                  <a:pt x="1271" y="233"/>
                </a:lnTo>
                <a:lnTo>
                  <a:pt x="0" y="233"/>
                </a:lnTo>
              </a:path>
            </a:pathLst>
          </a:custGeom>
          <a:solidFill>
            <a:srgbClr val="EB221B"/>
          </a:solidFill>
          <a:ln w="38100" cap="flat" cmpd="sng">
            <a:solidFill>
              <a:schemeClr val="bg1"/>
            </a:solidFill>
            <a:prstDash val="solid"/>
            <a:round/>
            <a:headEnd/>
            <a:tailEnd/>
          </a:ln>
        </p:spPr>
        <p:txBody>
          <a:bodyPr wrap="none" lIns="0" tIns="0" rIns="0" bIns="0" anchor="ctr" anchorCtr="0"/>
          <a:lstStyle/>
          <a:p>
            <a:pPr algn="ctr"/>
            <a:r>
              <a:rPr lang="nl-NL" sz="1400" b="1" dirty="0">
                <a:solidFill>
                  <a:schemeClr val="bg1"/>
                </a:solidFill>
                <a:latin typeface="Century Gothic" panose="020B0502020202020204" pitchFamily="34" charset="0"/>
              </a:rPr>
              <a:t>Transaction</a:t>
            </a:r>
          </a:p>
        </p:txBody>
      </p:sp>
      <p:sp>
        <p:nvSpPr>
          <p:cNvPr id="36" name="Freeform 24"/>
          <p:cNvSpPr>
            <a:spLocks/>
          </p:cNvSpPr>
          <p:nvPr userDrawn="1"/>
        </p:nvSpPr>
        <p:spPr bwMode="auto">
          <a:xfrm>
            <a:off x="5201818" y="1143192"/>
            <a:ext cx="1649553" cy="623887"/>
          </a:xfrm>
          <a:custGeom>
            <a:avLst/>
            <a:gdLst>
              <a:gd name="T0" fmla="*/ 0 w 1350"/>
              <a:gd name="T1" fmla="*/ 0 h 233"/>
              <a:gd name="T2" fmla="*/ 2147483646 w 1350"/>
              <a:gd name="T3" fmla="*/ 0 h 233"/>
              <a:gd name="T4" fmla="*/ 2147483646 w 1350"/>
              <a:gd name="T5" fmla="*/ 2147483646 h 233"/>
              <a:gd name="T6" fmla="*/ 2147483646 w 1350"/>
              <a:gd name="T7" fmla="*/ 2147483646 h 233"/>
              <a:gd name="T8" fmla="*/ 0 w 1350"/>
              <a:gd name="T9" fmla="*/ 2147483646 h 233"/>
              <a:gd name="T10" fmla="*/ 0 60000 65536"/>
              <a:gd name="T11" fmla="*/ 0 60000 65536"/>
              <a:gd name="T12" fmla="*/ 0 60000 65536"/>
              <a:gd name="T13" fmla="*/ 0 60000 65536"/>
              <a:gd name="T14" fmla="*/ 0 60000 65536"/>
              <a:gd name="T15" fmla="*/ 0 w 1350"/>
              <a:gd name="T16" fmla="*/ 0 h 233"/>
              <a:gd name="T17" fmla="*/ 1350 w 1350"/>
              <a:gd name="T18" fmla="*/ 233 h 233"/>
            </a:gdLst>
            <a:ahLst/>
            <a:cxnLst>
              <a:cxn ang="T10">
                <a:pos x="T0" y="T1"/>
              </a:cxn>
              <a:cxn ang="T11">
                <a:pos x="T2" y="T3"/>
              </a:cxn>
              <a:cxn ang="T12">
                <a:pos x="T4" y="T5"/>
              </a:cxn>
              <a:cxn ang="T13">
                <a:pos x="T6" y="T7"/>
              </a:cxn>
              <a:cxn ang="T14">
                <a:pos x="T8" y="T9"/>
              </a:cxn>
            </a:cxnLst>
            <a:rect l="T15" t="T16" r="T17" b="T18"/>
            <a:pathLst>
              <a:path w="1350" h="233">
                <a:moveTo>
                  <a:pt x="0" y="0"/>
                </a:moveTo>
                <a:lnTo>
                  <a:pt x="1268" y="0"/>
                </a:lnTo>
                <a:lnTo>
                  <a:pt x="1350" y="117"/>
                </a:lnTo>
                <a:lnTo>
                  <a:pt x="1271" y="233"/>
                </a:lnTo>
                <a:lnTo>
                  <a:pt x="0" y="233"/>
                </a:lnTo>
              </a:path>
            </a:pathLst>
          </a:custGeom>
          <a:solidFill>
            <a:srgbClr val="EB221B"/>
          </a:solidFill>
          <a:ln w="38100" cap="flat" cmpd="sng">
            <a:solidFill>
              <a:schemeClr val="bg1"/>
            </a:solidFill>
            <a:prstDash val="solid"/>
            <a:round/>
            <a:headEnd/>
            <a:tailEnd/>
          </a:ln>
        </p:spPr>
        <p:txBody>
          <a:bodyPr wrap="none" lIns="0" tIns="0" rIns="0" bIns="0" anchor="ctr" anchorCtr="0"/>
          <a:lstStyle/>
          <a:p>
            <a:pPr algn="ctr"/>
            <a:r>
              <a:rPr lang="nl-NL" sz="1400" b="1" dirty="0" err="1">
                <a:solidFill>
                  <a:schemeClr val="bg1"/>
                </a:solidFill>
                <a:latin typeface="Century Gothic" panose="020B0502020202020204" pitchFamily="34" charset="0"/>
              </a:rPr>
              <a:t>Negotation</a:t>
            </a:r>
            <a:endParaRPr lang="nl-NL" sz="1400" b="1" dirty="0">
              <a:solidFill>
                <a:schemeClr val="bg1"/>
              </a:solidFill>
              <a:latin typeface="Century Gothic" panose="020B0502020202020204" pitchFamily="34" charset="0"/>
            </a:endParaRPr>
          </a:p>
        </p:txBody>
      </p:sp>
      <p:sp>
        <p:nvSpPr>
          <p:cNvPr id="37" name="Freeform 24"/>
          <p:cNvSpPr>
            <a:spLocks/>
          </p:cNvSpPr>
          <p:nvPr userDrawn="1"/>
        </p:nvSpPr>
        <p:spPr bwMode="auto">
          <a:xfrm>
            <a:off x="3655146" y="1143192"/>
            <a:ext cx="1649553" cy="623887"/>
          </a:xfrm>
          <a:custGeom>
            <a:avLst/>
            <a:gdLst>
              <a:gd name="T0" fmla="*/ 0 w 1350"/>
              <a:gd name="T1" fmla="*/ 0 h 233"/>
              <a:gd name="T2" fmla="*/ 2147483646 w 1350"/>
              <a:gd name="T3" fmla="*/ 0 h 233"/>
              <a:gd name="T4" fmla="*/ 2147483646 w 1350"/>
              <a:gd name="T5" fmla="*/ 2147483646 h 233"/>
              <a:gd name="T6" fmla="*/ 2147483646 w 1350"/>
              <a:gd name="T7" fmla="*/ 2147483646 h 233"/>
              <a:gd name="T8" fmla="*/ 0 w 1350"/>
              <a:gd name="T9" fmla="*/ 2147483646 h 233"/>
              <a:gd name="T10" fmla="*/ 0 60000 65536"/>
              <a:gd name="T11" fmla="*/ 0 60000 65536"/>
              <a:gd name="T12" fmla="*/ 0 60000 65536"/>
              <a:gd name="T13" fmla="*/ 0 60000 65536"/>
              <a:gd name="T14" fmla="*/ 0 60000 65536"/>
              <a:gd name="T15" fmla="*/ 0 w 1350"/>
              <a:gd name="T16" fmla="*/ 0 h 233"/>
              <a:gd name="T17" fmla="*/ 1350 w 1350"/>
              <a:gd name="T18" fmla="*/ 233 h 233"/>
            </a:gdLst>
            <a:ahLst/>
            <a:cxnLst>
              <a:cxn ang="T10">
                <a:pos x="T0" y="T1"/>
              </a:cxn>
              <a:cxn ang="T11">
                <a:pos x="T2" y="T3"/>
              </a:cxn>
              <a:cxn ang="T12">
                <a:pos x="T4" y="T5"/>
              </a:cxn>
              <a:cxn ang="T13">
                <a:pos x="T6" y="T7"/>
              </a:cxn>
              <a:cxn ang="T14">
                <a:pos x="T8" y="T9"/>
              </a:cxn>
            </a:cxnLst>
            <a:rect l="T15" t="T16" r="T17" b="T18"/>
            <a:pathLst>
              <a:path w="1350" h="233">
                <a:moveTo>
                  <a:pt x="0" y="0"/>
                </a:moveTo>
                <a:lnTo>
                  <a:pt x="1268" y="0"/>
                </a:lnTo>
                <a:lnTo>
                  <a:pt x="1350" y="117"/>
                </a:lnTo>
                <a:lnTo>
                  <a:pt x="1271" y="233"/>
                </a:lnTo>
                <a:lnTo>
                  <a:pt x="0" y="233"/>
                </a:lnTo>
              </a:path>
            </a:pathLst>
          </a:custGeom>
          <a:solidFill>
            <a:srgbClr val="EB221B"/>
          </a:solidFill>
          <a:ln w="38100" cap="flat" cmpd="sng">
            <a:solidFill>
              <a:schemeClr val="bg1"/>
            </a:solidFill>
            <a:prstDash val="solid"/>
            <a:round/>
            <a:headEnd/>
            <a:tailEnd/>
          </a:ln>
        </p:spPr>
        <p:txBody>
          <a:bodyPr wrap="none" lIns="0" tIns="0" rIns="0" bIns="0" anchor="ctr" anchorCtr="0"/>
          <a:lstStyle/>
          <a:p>
            <a:pPr algn="ctr"/>
            <a:r>
              <a:rPr lang="nl-NL" sz="1400" b="1" dirty="0" err="1">
                <a:solidFill>
                  <a:schemeClr val="bg1"/>
                </a:solidFill>
                <a:latin typeface="Century Gothic" panose="020B0502020202020204" pitchFamily="34" charset="0"/>
              </a:rPr>
              <a:t>Valuation</a:t>
            </a:r>
            <a:endParaRPr lang="nl-NL" sz="1400" b="1" dirty="0">
              <a:solidFill>
                <a:schemeClr val="bg1"/>
              </a:solidFill>
              <a:latin typeface="Century Gothic" panose="020B0502020202020204" pitchFamily="34" charset="0"/>
            </a:endParaRPr>
          </a:p>
        </p:txBody>
      </p:sp>
      <p:sp>
        <p:nvSpPr>
          <p:cNvPr id="38" name="Freeform 24"/>
          <p:cNvSpPr>
            <a:spLocks/>
          </p:cNvSpPr>
          <p:nvPr userDrawn="1"/>
        </p:nvSpPr>
        <p:spPr bwMode="auto">
          <a:xfrm>
            <a:off x="2108475" y="1143191"/>
            <a:ext cx="1649553" cy="623887"/>
          </a:xfrm>
          <a:custGeom>
            <a:avLst/>
            <a:gdLst>
              <a:gd name="T0" fmla="*/ 0 w 1350"/>
              <a:gd name="T1" fmla="*/ 0 h 233"/>
              <a:gd name="T2" fmla="*/ 2147483646 w 1350"/>
              <a:gd name="T3" fmla="*/ 0 h 233"/>
              <a:gd name="T4" fmla="*/ 2147483646 w 1350"/>
              <a:gd name="T5" fmla="*/ 2147483646 h 233"/>
              <a:gd name="T6" fmla="*/ 2147483646 w 1350"/>
              <a:gd name="T7" fmla="*/ 2147483646 h 233"/>
              <a:gd name="T8" fmla="*/ 0 w 1350"/>
              <a:gd name="T9" fmla="*/ 2147483646 h 233"/>
              <a:gd name="T10" fmla="*/ 0 60000 65536"/>
              <a:gd name="T11" fmla="*/ 0 60000 65536"/>
              <a:gd name="T12" fmla="*/ 0 60000 65536"/>
              <a:gd name="T13" fmla="*/ 0 60000 65536"/>
              <a:gd name="T14" fmla="*/ 0 60000 65536"/>
              <a:gd name="T15" fmla="*/ 0 w 1350"/>
              <a:gd name="T16" fmla="*/ 0 h 233"/>
              <a:gd name="T17" fmla="*/ 1350 w 1350"/>
              <a:gd name="T18" fmla="*/ 233 h 233"/>
            </a:gdLst>
            <a:ahLst/>
            <a:cxnLst>
              <a:cxn ang="T10">
                <a:pos x="T0" y="T1"/>
              </a:cxn>
              <a:cxn ang="T11">
                <a:pos x="T2" y="T3"/>
              </a:cxn>
              <a:cxn ang="T12">
                <a:pos x="T4" y="T5"/>
              </a:cxn>
              <a:cxn ang="T13">
                <a:pos x="T6" y="T7"/>
              </a:cxn>
              <a:cxn ang="T14">
                <a:pos x="T8" y="T9"/>
              </a:cxn>
            </a:cxnLst>
            <a:rect l="T15" t="T16" r="T17" b="T18"/>
            <a:pathLst>
              <a:path w="1350" h="233">
                <a:moveTo>
                  <a:pt x="0" y="0"/>
                </a:moveTo>
                <a:lnTo>
                  <a:pt x="1268" y="0"/>
                </a:lnTo>
                <a:lnTo>
                  <a:pt x="1350" y="117"/>
                </a:lnTo>
                <a:lnTo>
                  <a:pt x="1271" y="233"/>
                </a:lnTo>
                <a:lnTo>
                  <a:pt x="0" y="233"/>
                </a:lnTo>
              </a:path>
            </a:pathLst>
          </a:custGeom>
          <a:solidFill>
            <a:srgbClr val="EB221B"/>
          </a:solidFill>
          <a:ln w="38100" cap="flat" cmpd="sng">
            <a:solidFill>
              <a:schemeClr val="bg1"/>
            </a:solidFill>
            <a:prstDash val="solid"/>
            <a:round/>
            <a:headEnd/>
            <a:tailEnd/>
          </a:ln>
        </p:spPr>
        <p:txBody>
          <a:bodyPr wrap="none" lIns="0" tIns="0" rIns="0" bIns="0" anchor="ctr" anchorCtr="0"/>
          <a:lstStyle/>
          <a:p>
            <a:pPr algn="ctr"/>
            <a:r>
              <a:rPr lang="nl-NL" sz="1400" b="1" dirty="0">
                <a:solidFill>
                  <a:schemeClr val="bg1"/>
                </a:solidFill>
                <a:latin typeface="Century Gothic" panose="020B0502020202020204" pitchFamily="34" charset="0"/>
              </a:rPr>
              <a:t>Analysis / </a:t>
            </a:r>
            <a:br>
              <a:rPr lang="nl-NL" sz="1400" b="1" dirty="0">
                <a:solidFill>
                  <a:schemeClr val="bg1"/>
                </a:solidFill>
                <a:latin typeface="Century Gothic" panose="020B0502020202020204" pitchFamily="34" charset="0"/>
              </a:rPr>
            </a:br>
            <a:r>
              <a:rPr lang="nl-NL" sz="1400" b="1" dirty="0" err="1">
                <a:solidFill>
                  <a:schemeClr val="bg1"/>
                </a:solidFill>
                <a:latin typeface="Century Gothic" panose="020B0502020202020204" pitchFamily="34" charset="0"/>
              </a:rPr>
              <a:t>Due</a:t>
            </a:r>
            <a:r>
              <a:rPr lang="nl-NL" sz="1400" b="1" baseline="0" dirty="0">
                <a:solidFill>
                  <a:schemeClr val="bg1"/>
                </a:solidFill>
                <a:latin typeface="Century Gothic" panose="020B0502020202020204" pitchFamily="34" charset="0"/>
              </a:rPr>
              <a:t> Diligence</a:t>
            </a:r>
            <a:endParaRPr lang="nl-NL" sz="1400" b="1" dirty="0">
              <a:solidFill>
                <a:schemeClr val="bg1"/>
              </a:solidFill>
              <a:latin typeface="Century Gothic" panose="020B0502020202020204" pitchFamily="34" charset="0"/>
            </a:endParaRPr>
          </a:p>
        </p:txBody>
      </p:sp>
      <p:sp>
        <p:nvSpPr>
          <p:cNvPr id="39" name="Freeform 24"/>
          <p:cNvSpPr>
            <a:spLocks/>
          </p:cNvSpPr>
          <p:nvPr userDrawn="1"/>
        </p:nvSpPr>
        <p:spPr bwMode="auto">
          <a:xfrm>
            <a:off x="698501" y="1143190"/>
            <a:ext cx="1512855" cy="623887"/>
          </a:xfrm>
          <a:custGeom>
            <a:avLst/>
            <a:gdLst>
              <a:gd name="T0" fmla="*/ 0 w 1350"/>
              <a:gd name="T1" fmla="*/ 0 h 233"/>
              <a:gd name="T2" fmla="*/ 2147483646 w 1350"/>
              <a:gd name="T3" fmla="*/ 0 h 233"/>
              <a:gd name="T4" fmla="*/ 2147483646 w 1350"/>
              <a:gd name="T5" fmla="*/ 2147483646 h 233"/>
              <a:gd name="T6" fmla="*/ 2147483646 w 1350"/>
              <a:gd name="T7" fmla="*/ 2147483646 h 233"/>
              <a:gd name="T8" fmla="*/ 0 w 1350"/>
              <a:gd name="T9" fmla="*/ 2147483646 h 233"/>
              <a:gd name="T10" fmla="*/ 0 60000 65536"/>
              <a:gd name="T11" fmla="*/ 0 60000 65536"/>
              <a:gd name="T12" fmla="*/ 0 60000 65536"/>
              <a:gd name="T13" fmla="*/ 0 60000 65536"/>
              <a:gd name="T14" fmla="*/ 0 60000 65536"/>
              <a:gd name="T15" fmla="*/ 0 w 1350"/>
              <a:gd name="T16" fmla="*/ 0 h 233"/>
              <a:gd name="T17" fmla="*/ 1350 w 1350"/>
              <a:gd name="T18" fmla="*/ 233 h 233"/>
            </a:gdLst>
            <a:ahLst/>
            <a:cxnLst>
              <a:cxn ang="T10">
                <a:pos x="T0" y="T1"/>
              </a:cxn>
              <a:cxn ang="T11">
                <a:pos x="T2" y="T3"/>
              </a:cxn>
              <a:cxn ang="T12">
                <a:pos x="T4" y="T5"/>
              </a:cxn>
              <a:cxn ang="T13">
                <a:pos x="T6" y="T7"/>
              </a:cxn>
              <a:cxn ang="T14">
                <a:pos x="T8" y="T9"/>
              </a:cxn>
            </a:cxnLst>
            <a:rect l="T15" t="T16" r="T17" b="T18"/>
            <a:pathLst>
              <a:path w="1350" h="233">
                <a:moveTo>
                  <a:pt x="0" y="0"/>
                </a:moveTo>
                <a:lnTo>
                  <a:pt x="1268" y="0"/>
                </a:lnTo>
                <a:lnTo>
                  <a:pt x="1350" y="117"/>
                </a:lnTo>
                <a:lnTo>
                  <a:pt x="1271" y="233"/>
                </a:lnTo>
                <a:lnTo>
                  <a:pt x="0" y="233"/>
                </a:lnTo>
              </a:path>
            </a:pathLst>
          </a:custGeom>
          <a:solidFill>
            <a:srgbClr val="EB221B"/>
          </a:solidFill>
          <a:ln w="38100" cap="flat" cmpd="sng">
            <a:solidFill>
              <a:schemeClr val="bg1"/>
            </a:solidFill>
            <a:prstDash val="solid"/>
            <a:round/>
            <a:headEnd/>
            <a:tailEnd/>
          </a:ln>
        </p:spPr>
        <p:txBody>
          <a:bodyPr wrap="none" lIns="0" tIns="0" rIns="0" bIns="0" anchor="ctr" anchorCtr="0"/>
          <a:lstStyle/>
          <a:p>
            <a:pPr algn="ctr"/>
            <a:r>
              <a:rPr lang="nl-NL" sz="1400" b="1" dirty="0">
                <a:solidFill>
                  <a:schemeClr val="bg1"/>
                </a:solidFill>
                <a:latin typeface="Century Gothic" panose="020B0502020202020204" pitchFamily="34" charset="0"/>
              </a:rPr>
              <a:t>Screening</a:t>
            </a:r>
          </a:p>
        </p:txBody>
      </p:sp>
      <p:sp>
        <p:nvSpPr>
          <p:cNvPr id="40" name="Titel 1"/>
          <p:cNvSpPr>
            <a:spLocks noGrp="1"/>
          </p:cNvSpPr>
          <p:nvPr>
            <p:ph type="title" hasCustomPrompt="1"/>
          </p:nvPr>
        </p:nvSpPr>
        <p:spPr>
          <a:xfrm>
            <a:off x="698501" y="465138"/>
            <a:ext cx="10792884" cy="381000"/>
          </a:xfrm>
        </p:spPr>
        <p:txBody>
          <a:bodyPr/>
          <a:lstStyle>
            <a:lvl1pPr>
              <a:defRPr baseline="0"/>
            </a:lvl1pPr>
          </a:lstStyle>
          <a:p>
            <a:r>
              <a:rPr lang="nl-NL" dirty="0" err="1"/>
              <a:t>What</a:t>
            </a:r>
            <a:r>
              <a:rPr lang="nl-NL" dirty="0"/>
              <a:t> does </a:t>
            </a:r>
            <a:r>
              <a:rPr lang="nl-NL" dirty="0" err="1"/>
              <a:t>it</a:t>
            </a:r>
            <a:r>
              <a:rPr lang="nl-NL" dirty="0"/>
              <a:t> take </a:t>
            </a:r>
            <a:r>
              <a:rPr lang="nl-NL" dirty="0" err="1"/>
              <a:t>to</a:t>
            </a:r>
            <a:r>
              <a:rPr lang="nl-NL" dirty="0"/>
              <a:t> get </a:t>
            </a:r>
            <a:r>
              <a:rPr lang="nl-NL" dirty="0" err="1"/>
              <a:t>an</a:t>
            </a:r>
            <a:r>
              <a:rPr lang="nl-NL" dirty="0"/>
              <a:t> investment </a:t>
            </a:r>
            <a:r>
              <a:rPr lang="nl-NL" dirty="0" err="1"/>
              <a:t>decision</a:t>
            </a:r>
            <a:r>
              <a:rPr lang="nl-NL" dirty="0"/>
              <a:t>?</a:t>
            </a:r>
          </a:p>
        </p:txBody>
      </p:sp>
      <p:cxnSp>
        <p:nvCxnSpPr>
          <p:cNvPr id="42" name="Rechte verbindingslijn met pijl 41"/>
          <p:cNvCxnSpPr/>
          <p:nvPr userDrawn="1"/>
        </p:nvCxnSpPr>
        <p:spPr>
          <a:xfrm>
            <a:off x="756000" y="5796000"/>
            <a:ext cx="7488000" cy="0"/>
          </a:xfrm>
          <a:prstGeom prst="straightConnector1">
            <a:avLst/>
          </a:prstGeom>
          <a:ln w="19050" cap="flat">
            <a:solidFill>
              <a:srgbClr val="EB221B"/>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cxnSp>
        <p:nvCxnSpPr>
          <p:cNvPr id="44" name="Rechte verbindingslijn met pijl 43"/>
          <p:cNvCxnSpPr/>
          <p:nvPr userDrawn="1"/>
        </p:nvCxnSpPr>
        <p:spPr>
          <a:xfrm>
            <a:off x="8398042" y="5796000"/>
            <a:ext cx="3006253" cy="0"/>
          </a:xfrm>
          <a:prstGeom prst="straightConnector1">
            <a:avLst/>
          </a:prstGeom>
          <a:ln w="19050" cap="flat">
            <a:solidFill>
              <a:srgbClr val="EB221B"/>
            </a:solidFill>
            <a:headEnd type="diamond" w="lg" len="lg"/>
            <a:tailEnd type="diamond"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1342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4200000" scaled="0"/>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09601" y="1127323"/>
            <a:ext cx="4011084" cy="307777"/>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5"/>
          <p:cNvSpPr>
            <a:spLocks noGrp="1" noChangeArrowheads="1"/>
          </p:cNvSpPr>
          <p:nvPr>
            <p:ph type="sldNum" sz="quarter" idx="10"/>
          </p:nvPr>
        </p:nvSpPr>
        <p:spPr>
          <a:ln/>
        </p:spPr>
        <p:txBody>
          <a:bodyPr/>
          <a:lstStyle>
            <a:lvl1pPr>
              <a:defRPr/>
            </a:lvl1pPr>
          </a:lstStyle>
          <a:p>
            <a:r>
              <a:rPr lang="en-US" altLang="nl-NL">
                <a:solidFill>
                  <a:srgbClr val="3E3D40"/>
                </a:solidFill>
              </a:rPr>
              <a:t> | </a:t>
            </a:r>
            <a:fld id="{DC211146-4C2C-46A0-AE91-CDFFF53CC91A}" type="datetime1">
              <a:rPr lang="en-US" altLang="nl-NL">
                <a:solidFill>
                  <a:srgbClr val="3E3D40"/>
                </a:solidFill>
              </a:rPr>
              <a:pPr/>
              <a:t>29-09-2020</a:t>
            </a:fld>
            <a:r>
              <a:rPr lang="en-US" altLang="nl-NL">
                <a:solidFill>
                  <a:srgbClr val="3E3D40"/>
                </a:solidFill>
              </a:rPr>
              <a:t> | pag </a:t>
            </a:r>
            <a:fld id="{0B1C5160-8598-478B-AED2-C1B154184EEC}" type="slidenum">
              <a:rPr lang="en-US" altLang="nl-NL">
                <a:solidFill>
                  <a:srgbClr val="3E3D40"/>
                </a:solidFill>
              </a:rPr>
              <a:pPr/>
              <a:t>‹#›</a:t>
            </a:fld>
            <a:endParaRPr lang="en-US" altLang="nl-NL">
              <a:solidFill>
                <a:srgbClr val="3E3D40"/>
              </a:solidFill>
            </a:endParaRPr>
          </a:p>
        </p:txBody>
      </p:sp>
      <p:pic>
        <p:nvPicPr>
          <p:cNvPr id="6" name="Afbeelding 5"/>
          <p:cNvPicPr>
            <a:picLocks noChangeAspect="1"/>
          </p:cNvPicPr>
          <p:nvPr userDrawn="1"/>
        </p:nvPicPr>
        <p:blipFill rotWithShape="1">
          <a:blip r:embed="rId2">
            <a:extLst>
              <a:ext uri="{28A0092B-C50C-407E-A947-70E740481C1C}">
                <a14:useLocalDpi xmlns:a14="http://schemas.microsoft.com/office/drawing/2010/main" val="0"/>
              </a:ext>
            </a:extLst>
          </a:blip>
          <a:srcRect l="31996" t="28440" r="17814" b="44979"/>
          <a:stretch/>
        </p:blipFill>
        <p:spPr>
          <a:xfrm>
            <a:off x="698501" y="6224815"/>
            <a:ext cx="1845128" cy="326572"/>
          </a:xfrm>
          <a:prstGeom prst="rect">
            <a:avLst/>
          </a:prstGeom>
        </p:spPr>
      </p:pic>
    </p:spTree>
    <p:extLst>
      <p:ext uri="{BB962C8B-B14F-4D97-AF65-F5344CB8AC3E}">
        <p14:creationId xmlns:p14="http://schemas.microsoft.com/office/powerpoint/2010/main" val="932078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4200000" scaled="0"/>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2389717" y="5059561"/>
            <a:ext cx="7315200" cy="307777"/>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Klik op het pictogram als u een afbeelding wilt toevoegen</a:t>
            </a:r>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5"/>
          <p:cNvSpPr>
            <a:spLocks noGrp="1" noChangeArrowheads="1"/>
          </p:cNvSpPr>
          <p:nvPr>
            <p:ph type="sldNum" sz="quarter" idx="10"/>
          </p:nvPr>
        </p:nvSpPr>
        <p:spPr>
          <a:ln/>
        </p:spPr>
        <p:txBody>
          <a:bodyPr/>
          <a:lstStyle>
            <a:lvl1pPr>
              <a:defRPr/>
            </a:lvl1pPr>
          </a:lstStyle>
          <a:p>
            <a:r>
              <a:rPr lang="en-US" altLang="nl-NL">
                <a:solidFill>
                  <a:srgbClr val="3E3D40"/>
                </a:solidFill>
              </a:rPr>
              <a:t> | </a:t>
            </a:r>
            <a:fld id="{DC211146-4C2C-46A0-AE91-CDFFF53CC91A}" type="datetime1">
              <a:rPr lang="en-US" altLang="nl-NL">
                <a:solidFill>
                  <a:srgbClr val="3E3D40"/>
                </a:solidFill>
              </a:rPr>
              <a:pPr/>
              <a:t>29-09-2020</a:t>
            </a:fld>
            <a:r>
              <a:rPr lang="en-US" altLang="nl-NL">
                <a:solidFill>
                  <a:srgbClr val="3E3D40"/>
                </a:solidFill>
              </a:rPr>
              <a:t> | pag </a:t>
            </a:r>
            <a:fld id="{8D03A6E5-A72E-4105-B98D-5D14E3DF5E1E}" type="slidenum">
              <a:rPr lang="en-US" altLang="nl-NL">
                <a:solidFill>
                  <a:srgbClr val="3E3D40"/>
                </a:solidFill>
              </a:rPr>
              <a:pPr/>
              <a:t>‹#›</a:t>
            </a:fld>
            <a:endParaRPr lang="en-US" altLang="nl-NL">
              <a:solidFill>
                <a:srgbClr val="3E3D40"/>
              </a:solidFill>
            </a:endParaRPr>
          </a:p>
        </p:txBody>
      </p:sp>
      <p:pic>
        <p:nvPicPr>
          <p:cNvPr id="6" name="Afbeelding 5"/>
          <p:cNvPicPr>
            <a:picLocks noChangeAspect="1"/>
          </p:cNvPicPr>
          <p:nvPr userDrawn="1"/>
        </p:nvPicPr>
        <p:blipFill rotWithShape="1">
          <a:blip r:embed="rId2">
            <a:extLst>
              <a:ext uri="{28A0092B-C50C-407E-A947-70E740481C1C}">
                <a14:useLocalDpi xmlns:a14="http://schemas.microsoft.com/office/drawing/2010/main" val="0"/>
              </a:ext>
            </a:extLst>
          </a:blip>
          <a:srcRect l="31996" t="28440" r="17814" b="44979"/>
          <a:stretch/>
        </p:blipFill>
        <p:spPr>
          <a:xfrm>
            <a:off x="698501" y="6224815"/>
            <a:ext cx="1845128" cy="326572"/>
          </a:xfrm>
          <a:prstGeom prst="rect">
            <a:avLst/>
          </a:prstGeom>
        </p:spPr>
      </p:pic>
    </p:spTree>
    <p:extLst>
      <p:ext uri="{BB962C8B-B14F-4D97-AF65-F5344CB8AC3E}">
        <p14:creationId xmlns:p14="http://schemas.microsoft.com/office/powerpoint/2010/main" val="3890455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4200000" scaled="0"/>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5"/>
          <p:cNvSpPr>
            <a:spLocks noGrp="1" noChangeArrowheads="1"/>
          </p:cNvSpPr>
          <p:nvPr>
            <p:ph type="sldNum" sz="quarter" idx="10"/>
          </p:nvPr>
        </p:nvSpPr>
        <p:spPr>
          <a:ln/>
        </p:spPr>
        <p:txBody>
          <a:bodyPr/>
          <a:lstStyle>
            <a:lvl1pPr>
              <a:defRPr/>
            </a:lvl1pPr>
          </a:lstStyle>
          <a:p>
            <a:r>
              <a:rPr lang="en-US" altLang="nl-NL">
                <a:solidFill>
                  <a:srgbClr val="3E3D40"/>
                </a:solidFill>
              </a:rPr>
              <a:t> | </a:t>
            </a:r>
            <a:fld id="{DC211146-4C2C-46A0-AE91-CDFFF53CC91A}" type="datetime1">
              <a:rPr lang="en-US" altLang="nl-NL">
                <a:solidFill>
                  <a:srgbClr val="3E3D40"/>
                </a:solidFill>
              </a:rPr>
              <a:pPr/>
              <a:t>29-09-2020</a:t>
            </a:fld>
            <a:r>
              <a:rPr lang="en-US" altLang="nl-NL">
                <a:solidFill>
                  <a:srgbClr val="3E3D40"/>
                </a:solidFill>
              </a:rPr>
              <a:t> | pag </a:t>
            </a:r>
            <a:fld id="{8957B5B1-2A65-45CB-8D2E-897E005D0ACA}" type="slidenum">
              <a:rPr lang="en-US" altLang="nl-NL">
                <a:solidFill>
                  <a:srgbClr val="3E3D40"/>
                </a:solidFill>
              </a:rPr>
              <a:pPr/>
              <a:t>‹#›</a:t>
            </a:fld>
            <a:endParaRPr lang="en-US" altLang="nl-NL">
              <a:solidFill>
                <a:srgbClr val="3E3D40"/>
              </a:solidFill>
            </a:endParaRPr>
          </a:p>
        </p:txBody>
      </p:sp>
      <p:pic>
        <p:nvPicPr>
          <p:cNvPr id="5" name="Afbeelding 4"/>
          <p:cNvPicPr>
            <a:picLocks noChangeAspect="1"/>
          </p:cNvPicPr>
          <p:nvPr userDrawn="1"/>
        </p:nvPicPr>
        <p:blipFill rotWithShape="1">
          <a:blip r:embed="rId2">
            <a:extLst>
              <a:ext uri="{28A0092B-C50C-407E-A947-70E740481C1C}">
                <a14:useLocalDpi xmlns:a14="http://schemas.microsoft.com/office/drawing/2010/main" val="0"/>
              </a:ext>
            </a:extLst>
          </a:blip>
          <a:srcRect l="31996" t="28440" r="17814" b="44979"/>
          <a:stretch/>
        </p:blipFill>
        <p:spPr>
          <a:xfrm>
            <a:off x="698501" y="6224815"/>
            <a:ext cx="1845128" cy="326572"/>
          </a:xfrm>
          <a:prstGeom prst="rect">
            <a:avLst/>
          </a:prstGeom>
        </p:spPr>
      </p:pic>
    </p:spTree>
    <p:extLst>
      <p:ext uri="{BB962C8B-B14F-4D97-AF65-F5344CB8AC3E}">
        <p14:creationId xmlns:p14="http://schemas.microsoft.com/office/powerpoint/2010/main" val="20231998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4200000" scaled="0"/>
        </a:gradFill>
        <a:effectLst/>
      </p:bgPr>
    </p:bg>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11106664" y="465138"/>
            <a:ext cx="384721" cy="5440362"/>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98500" y="465138"/>
            <a:ext cx="7893051" cy="5440362"/>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5"/>
          <p:cNvSpPr>
            <a:spLocks noGrp="1" noChangeArrowheads="1"/>
          </p:cNvSpPr>
          <p:nvPr>
            <p:ph type="sldNum" sz="quarter" idx="10"/>
          </p:nvPr>
        </p:nvSpPr>
        <p:spPr>
          <a:ln/>
        </p:spPr>
        <p:txBody>
          <a:bodyPr/>
          <a:lstStyle>
            <a:lvl1pPr>
              <a:defRPr/>
            </a:lvl1pPr>
          </a:lstStyle>
          <a:p>
            <a:r>
              <a:rPr lang="en-US" altLang="nl-NL">
                <a:solidFill>
                  <a:srgbClr val="3E3D40"/>
                </a:solidFill>
              </a:rPr>
              <a:t> | </a:t>
            </a:r>
            <a:fld id="{DC211146-4C2C-46A0-AE91-CDFFF53CC91A}" type="datetime1">
              <a:rPr lang="en-US" altLang="nl-NL">
                <a:solidFill>
                  <a:srgbClr val="3E3D40"/>
                </a:solidFill>
              </a:rPr>
              <a:pPr/>
              <a:t>29-09-2020</a:t>
            </a:fld>
            <a:r>
              <a:rPr lang="en-US" altLang="nl-NL">
                <a:solidFill>
                  <a:srgbClr val="3E3D40"/>
                </a:solidFill>
              </a:rPr>
              <a:t> | pag </a:t>
            </a:r>
            <a:fld id="{85AF2DA8-D1C1-4CCB-BC74-54236F3F72FE}" type="slidenum">
              <a:rPr lang="en-US" altLang="nl-NL">
                <a:solidFill>
                  <a:srgbClr val="3E3D40"/>
                </a:solidFill>
              </a:rPr>
              <a:pPr/>
              <a:t>‹#›</a:t>
            </a:fld>
            <a:endParaRPr lang="en-US" altLang="nl-NL">
              <a:solidFill>
                <a:srgbClr val="3E3D40"/>
              </a:solidFill>
            </a:endParaRPr>
          </a:p>
        </p:txBody>
      </p:sp>
      <p:pic>
        <p:nvPicPr>
          <p:cNvPr id="5" name="Afbeelding 4"/>
          <p:cNvPicPr>
            <a:picLocks noChangeAspect="1"/>
          </p:cNvPicPr>
          <p:nvPr userDrawn="1"/>
        </p:nvPicPr>
        <p:blipFill rotWithShape="1">
          <a:blip r:embed="rId2">
            <a:extLst>
              <a:ext uri="{28A0092B-C50C-407E-A947-70E740481C1C}">
                <a14:useLocalDpi xmlns:a14="http://schemas.microsoft.com/office/drawing/2010/main" val="0"/>
              </a:ext>
            </a:extLst>
          </a:blip>
          <a:srcRect l="31996" t="28440" r="17814" b="44979"/>
          <a:stretch/>
        </p:blipFill>
        <p:spPr>
          <a:xfrm>
            <a:off x="698501" y="6224815"/>
            <a:ext cx="1845128" cy="326572"/>
          </a:xfrm>
          <a:prstGeom prst="rect">
            <a:avLst/>
          </a:prstGeom>
        </p:spPr>
      </p:pic>
    </p:spTree>
    <p:extLst>
      <p:ext uri="{BB962C8B-B14F-4D97-AF65-F5344CB8AC3E}">
        <p14:creationId xmlns:p14="http://schemas.microsoft.com/office/powerpoint/2010/main" val="3593806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en object">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4200000" scaled="0"/>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5"/>
          <p:cNvSpPr>
            <a:spLocks noGrp="1" noChangeArrowheads="1"/>
          </p:cNvSpPr>
          <p:nvPr>
            <p:ph type="sldNum" sz="quarter" idx="10"/>
          </p:nvPr>
        </p:nvSpPr>
        <p:spPr>
          <a:ln/>
        </p:spPr>
        <p:txBody>
          <a:bodyPr/>
          <a:lstStyle>
            <a:lvl1pPr>
              <a:defRPr/>
            </a:lvl1pPr>
          </a:lstStyle>
          <a:p>
            <a:r>
              <a:rPr lang="en-US" altLang="nl-NL">
                <a:solidFill>
                  <a:srgbClr val="3E3D40"/>
                </a:solidFill>
              </a:rPr>
              <a:t> | </a:t>
            </a:r>
            <a:fld id="{DC211146-4C2C-46A0-AE91-CDFFF53CC91A}" type="datetime1">
              <a:rPr lang="en-US" altLang="nl-NL">
                <a:solidFill>
                  <a:srgbClr val="3E3D40"/>
                </a:solidFill>
              </a:rPr>
              <a:pPr/>
              <a:t>29-09-2020</a:t>
            </a:fld>
            <a:r>
              <a:rPr lang="en-US" altLang="nl-NL">
                <a:solidFill>
                  <a:srgbClr val="3E3D40"/>
                </a:solidFill>
              </a:rPr>
              <a:t> | pag </a:t>
            </a:r>
            <a:fld id="{164D89D1-16FD-40B3-AD22-1F418E8B3687}" type="slidenum">
              <a:rPr lang="en-US" altLang="nl-NL">
                <a:solidFill>
                  <a:srgbClr val="3E3D40"/>
                </a:solidFill>
              </a:rPr>
              <a:pPr/>
              <a:t>‹#›</a:t>
            </a:fld>
            <a:endParaRPr lang="en-US" altLang="nl-NL">
              <a:solidFill>
                <a:srgbClr val="3E3D40"/>
              </a:solidFill>
            </a:endParaRPr>
          </a:p>
        </p:txBody>
      </p:sp>
      <p:pic>
        <p:nvPicPr>
          <p:cNvPr id="6" name="Afbeelding 5"/>
          <p:cNvPicPr>
            <a:picLocks noChangeAspect="1"/>
          </p:cNvPicPr>
          <p:nvPr userDrawn="1"/>
        </p:nvPicPr>
        <p:blipFill rotWithShape="1">
          <a:blip r:embed="rId2">
            <a:extLst>
              <a:ext uri="{28A0092B-C50C-407E-A947-70E740481C1C}">
                <a14:useLocalDpi xmlns:a14="http://schemas.microsoft.com/office/drawing/2010/main" val="0"/>
              </a:ext>
            </a:extLst>
          </a:blip>
          <a:srcRect l="31996" t="28440" r="17814" b="44979"/>
          <a:stretch/>
        </p:blipFill>
        <p:spPr>
          <a:xfrm>
            <a:off x="698501" y="6224815"/>
            <a:ext cx="1845128" cy="326572"/>
          </a:xfrm>
          <a:prstGeom prst="rect">
            <a:avLst/>
          </a:prstGeom>
        </p:spPr>
      </p:pic>
    </p:spTree>
    <p:extLst>
      <p:ext uri="{BB962C8B-B14F-4D97-AF65-F5344CB8AC3E}">
        <p14:creationId xmlns:p14="http://schemas.microsoft.com/office/powerpoint/2010/main" val="200402739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4200000" scaled="0"/>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615553"/>
          </a:xfrm>
        </p:spPr>
        <p:txBody>
          <a:bodyPr/>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5"/>
          <p:cNvSpPr>
            <a:spLocks noGrp="1" noChangeArrowheads="1"/>
          </p:cNvSpPr>
          <p:nvPr>
            <p:ph type="sldNum" sz="quarter" idx="10"/>
          </p:nvPr>
        </p:nvSpPr>
        <p:spPr>
          <a:ln/>
        </p:spPr>
        <p:txBody>
          <a:bodyPr/>
          <a:lstStyle>
            <a:lvl1pPr>
              <a:defRPr/>
            </a:lvl1pPr>
          </a:lstStyle>
          <a:p>
            <a:r>
              <a:rPr lang="en-US" altLang="nl-NL">
                <a:solidFill>
                  <a:srgbClr val="3E3D40"/>
                </a:solidFill>
              </a:rPr>
              <a:t> | </a:t>
            </a:r>
            <a:fld id="{DC211146-4C2C-46A0-AE91-CDFFF53CC91A}" type="datetime1">
              <a:rPr lang="en-US" altLang="nl-NL">
                <a:solidFill>
                  <a:srgbClr val="3E3D40"/>
                </a:solidFill>
              </a:rPr>
              <a:pPr/>
              <a:t>29-09-2020</a:t>
            </a:fld>
            <a:r>
              <a:rPr lang="en-US" altLang="nl-NL">
                <a:solidFill>
                  <a:srgbClr val="3E3D40"/>
                </a:solidFill>
              </a:rPr>
              <a:t> | pag </a:t>
            </a:r>
            <a:fld id="{CA2F1C99-2FFC-458A-860E-E7A0F47760DA}" type="slidenum">
              <a:rPr lang="en-US" altLang="nl-NL">
                <a:solidFill>
                  <a:srgbClr val="3E3D40"/>
                </a:solidFill>
              </a:rPr>
              <a:pPr/>
              <a:t>‹#›</a:t>
            </a:fld>
            <a:endParaRPr lang="en-US" altLang="nl-NL">
              <a:solidFill>
                <a:srgbClr val="3E3D40"/>
              </a:solidFill>
            </a:endParaRPr>
          </a:p>
        </p:txBody>
      </p:sp>
      <p:pic>
        <p:nvPicPr>
          <p:cNvPr id="5" name="Afbeelding 4"/>
          <p:cNvPicPr>
            <a:picLocks noChangeAspect="1"/>
          </p:cNvPicPr>
          <p:nvPr userDrawn="1"/>
        </p:nvPicPr>
        <p:blipFill rotWithShape="1">
          <a:blip r:embed="rId2">
            <a:extLst>
              <a:ext uri="{28A0092B-C50C-407E-A947-70E740481C1C}">
                <a14:useLocalDpi xmlns:a14="http://schemas.microsoft.com/office/drawing/2010/main" val="0"/>
              </a:ext>
            </a:extLst>
          </a:blip>
          <a:srcRect l="31996" t="28440" r="17814" b="44979"/>
          <a:stretch/>
        </p:blipFill>
        <p:spPr>
          <a:xfrm>
            <a:off x="698501" y="6224815"/>
            <a:ext cx="1845128" cy="326572"/>
          </a:xfrm>
          <a:prstGeom prst="rect">
            <a:avLst/>
          </a:prstGeom>
        </p:spPr>
      </p:pic>
    </p:spTree>
    <p:extLst>
      <p:ext uri="{BB962C8B-B14F-4D97-AF65-F5344CB8AC3E}">
        <p14:creationId xmlns:p14="http://schemas.microsoft.com/office/powerpoint/2010/main" val="63582108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nhoud van twee">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4200000" scaled="0"/>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1331384" y="1568450"/>
            <a:ext cx="4978400"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512984" y="1568450"/>
            <a:ext cx="4978400" cy="4337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5"/>
          <p:cNvSpPr>
            <a:spLocks noGrp="1" noChangeArrowheads="1"/>
          </p:cNvSpPr>
          <p:nvPr>
            <p:ph type="sldNum" sz="quarter" idx="10"/>
          </p:nvPr>
        </p:nvSpPr>
        <p:spPr>
          <a:ln/>
        </p:spPr>
        <p:txBody>
          <a:bodyPr/>
          <a:lstStyle>
            <a:lvl1pPr>
              <a:defRPr/>
            </a:lvl1pPr>
          </a:lstStyle>
          <a:p>
            <a:r>
              <a:rPr lang="en-US" altLang="nl-NL">
                <a:solidFill>
                  <a:srgbClr val="3E3D40"/>
                </a:solidFill>
              </a:rPr>
              <a:t> | </a:t>
            </a:r>
            <a:fld id="{DC211146-4C2C-46A0-AE91-CDFFF53CC91A}" type="datetime1">
              <a:rPr lang="en-US" altLang="nl-NL">
                <a:solidFill>
                  <a:srgbClr val="3E3D40"/>
                </a:solidFill>
              </a:rPr>
              <a:pPr/>
              <a:t>29-09-2020</a:t>
            </a:fld>
            <a:r>
              <a:rPr lang="en-US" altLang="nl-NL">
                <a:solidFill>
                  <a:srgbClr val="3E3D40"/>
                </a:solidFill>
              </a:rPr>
              <a:t> | pag </a:t>
            </a:r>
            <a:fld id="{40B51AA3-951A-440C-914E-38E4DB0C6473}" type="slidenum">
              <a:rPr lang="en-US" altLang="nl-NL">
                <a:solidFill>
                  <a:srgbClr val="3E3D40"/>
                </a:solidFill>
              </a:rPr>
              <a:pPr/>
              <a:t>‹#›</a:t>
            </a:fld>
            <a:endParaRPr lang="en-US" altLang="nl-NL">
              <a:solidFill>
                <a:srgbClr val="3E3D40"/>
              </a:solidFill>
            </a:endParaRPr>
          </a:p>
        </p:txBody>
      </p:sp>
      <p:pic>
        <p:nvPicPr>
          <p:cNvPr id="6" name="Afbeelding 5"/>
          <p:cNvPicPr>
            <a:picLocks noChangeAspect="1"/>
          </p:cNvPicPr>
          <p:nvPr userDrawn="1"/>
        </p:nvPicPr>
        <p:blipFill rotWithShape="1">
          <a:blip r:embed="rId2">
            <a:extLst>
              <a:ext uri="{28A0092B-C50C-407E-A947-70E740481C1C}">
                <a14:useLocalDpi xmlns:a14="http://schemas.microsoft.com/office/drawing/2010/main" val="0"/>
              </a:ext>
            </a:extLst>
          </a:blip>
          <a:srcRect l="31996" t="28440" r="17814" b="44979"/>
          <a:stretch/>
        </p:blipFill>
        <p:spPr>
          <a:xfrm>
            <a:off x="698501" y="6224815"/>
            <a:ext cx="1845128" cy="326572"/>
          </a:xfrm>
          <a:prstGeom prst="rect">
            <a:avLst/>
          </a:prstGeom>
        </p:spPr>
      </p:pic>
    </p:spTree>
    <p:extLst>
      <p:ext uri="{BB962C8B-B14F-4D97-AF65-F5344CB8AC3E}">
        <p14:creationId xmlns:p14="http://schemas.microsoft.com/office/powerpoint/2010/main" val="3412122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4200000" scaled="0"/>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384721"/>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5"/>
          <p:cNvSpPr>
            <a:spLocks noGrp="1" noChangeArrowheads="1"/>
          </p:cNvSpPr>
          <p:nvPr>
            <p:ph type="sldNum" sz="quarter" idx="10"/>
          </p:nvPr>
        </p:nvSpPr>
        <p:spPr>
          <a:ln/>
        </p:spPr>
        <p:txBody>
          <a:bodyPr/>
          <a:lstStyle>
            <a:lvl1pPr>
              <a:defRPr/>
            </a:lvl1pPr>
          </a:lstStyle>
          <a:p>
            <a:r>
              <a:rPr lang="en-US" altLang="nl-NL">
                <a:solidFill>
                  <a:srgbClr val="3E3D40"/>
                </a:solidFill>
              </a:rPr>
              <a:t> | </a:t>
            </a:r>
            <a:fld id="{DC211146-4C2C-46A0-AE91-CDFFF53CC91A}" type="datetime1">
              <a:rPr lang="en-US" altLang="nl-NL">
                <a:solidFill>
                  <a:srgbClr val="3E3D40"/>
                </a:solidFill>
              </a:rPr>
              <a:pPr/>
              <a:t>29-09-2020</a:t>
            </a:fld>
            <a:r>
              <a:rPr lang="en-US" altLang="nl-NL">
                <a:solidFill>
                  <a:srgbClr val="3E3D40"/>
                </a:solidFill>
              </a:rPr>
              <a:t> | pag </a:t>
            </a:r>
            <a:fld id="{E79251C1-64A4-4FE2-94DD-AFE4ECFF77C7}" type="slidenum">
              <a:rPr lang="en-US" altLang="nl-NL">
                <a:solidFill>
                  <a:srgbClr val="3E3D40"/>
                </a:solidFill>
              </a:rPr>
              <a:pPr/>
              <a:t>‹#›</a:t>
            </a:fld>
            <a:endParaRPr lang="en-US" altLang="nl-NL">
              <a:solidFill>
                <a:srgbClr val="3E3D40"/>
              </a:solidFill>
            </a:endParaRPr>
          </a:p>
        </p:txBody>
      </p:sp>
      <p:pic>
        <p:nvPicPr>
          <p:cNvPr id="9" name="Afbeelding 8"/>
          <p:cNvPicPr>
            <a:picLocks noChangeAspect="1"/>
          </p:cNvPicPr>
          <p:nvPr userDrawn="1"/>
        </p:nvPicPr>
        <p:blipFill rotWithShape="1">
          <a:blip r:embed="rId2">
            <a:extLst>
              <a:ext uri="{28A0092B-C50C-407E-A947-70E740481C1C}">
                <a14:useLocalDpi xmlns:a14="http://schemas.microsoft.com/office/drawing/2010/main" val="0"/>
              </a:ext>
            </a:extLst>
          </a:blip>
          <a:srcRect l="31996" t="28440" r="17814" b="44979"/>
          <a:stretch/>
        </p:blipFill>
        <p:spPr>
          <a:xfrm>
            <a:off x="698501" y="6224815"/>
            <a:ext cx="1845128" cy="326572"/>
          </a:xfrm>
          <a:prstGeom prst="rect">
            <a:avLst/>
          </a:prstGeom>
        </p:spPr>
      </p:pic>
    </p:spTree>
    <p:extLst>
      <p:ext uri="{BB962C8B-B14F-4D97-AF65-F5344CB8AC3E}">
        <p14:creationId xmlns:p14="http://schemas.microsoft.com/office/powerpoint/2010/main" val="359134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Alleen titel">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4200000" scaled="0"/>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5"/>
          <p:cNvSpPr>
            <a:spLocks noGrp="1" noChangeArrowheads="1"/>
          </p:cNvSpPr>
          <p:nvPr>
            <p:ph type="sldNum" sz="quarter" idx="10"/>
          </p:nvPr>
        </p:nvSpPr>
        <p:spPr>
          <a:ln/>
        </p:spPr>
        <p:txBody>
          <a:bodyPr/>
          <a:lstStyle>
            <a:lvl1pPr>
              <a:defRPr/>
            </a:lvl1pPr>
          </a:lstStyle>
          <a:p>
            <a:r>
              <a:rPr lang="en-US" altLang="nl-NL">
                <a:solidFill>
                  <a:srgbClr val="3E3D40"/>
                </a:solidFill>
              </a:rPr>
              <a:t> | </a:t>
            </a:r>
            <a:fld id="{DC211146-4C2C-46A0-AE91-CDFFF53CC91A}" type="datetime1">
              <a:rPr lang="en-US" altLang="nl-NL">
                <a:solidFill>
                  <a:srgbClr val="3E3D40"/>
                </a:solidFill>
              </a:rPr>
              <a:pPr/>
              <a:t>29-09-2020</a:t>
            </a:fld>
            <a:r>
              <a:rPr lang="en-US" altLang="nl-NL">
                <a:solidFill>
                  <a:srgbClr val="3E3D40"/>
                </a:solidFill>
              </a:rPr>
              <a:t> | pag </a:t>
            </a:r>
            <a:fld id="{280C6255-5B53-4CD2-8A6F-0A8F106D0C38}" type="slidenum">
              <a:rPr lang="en-US" altLang="nl-NL">
                <a:solidFill>
                  <a:srgbClr val="3E3D40"/>
                </a:solidFill>
              </a:rPr>
              <a:pPr/>
              <a:t>‹#›</a:t>
            </a:fld>
            <a:endParaRPr lang="en-US" altLang="nl-NL">
              <a:solidFill>
                <a:srgbClr val="3E3D40"/>
              </a:solidFill>
            </a:endParaRPr>
          </a:p>
        </p:txBody>
      </p:sp>
      <p:pic>
        <p:nvPicPr>
          <p:cNvPr id="4" name="Afbeelding 3"/>
          <p:cNvPicPr>
            <a:picLocks noChangeAspect="1"/>
          </p:cNvPicPr>
          <p:nvPr userDrawn="1"/>
        </p:nvPicPr>
        <p:blipFill rotWithShape="1">
          <a:blip r:embed="rId2">
            <a:extLst>
              <a:ext uri="{28A0092B-C50C-407E-A947-70E740481C1C}">
                <a14:useLocalDpi xmlns:a14="http://schemas.microsoft.com/office/drawing/2010/main" val="0"/>
              </a:ext>
            </a:extLst>
          </a:blip>
          <a:srcRect l="31996" t="28440" r="17814" b="44979"/>
          <a:stretch/>
        </p:blipFill>
        <p:spPr>
          <a:xfrm>
            <a:off x="698501" y="6224815"/>
            <a:ext cx="1845128" cy="326572"/>
          </a:xfrm>
          <a:prstGeom prst="rect">
            <a:avLst/>
          </a:prstGeom>
        </p:spPr>
      </p:pic>
    </p:spTree>
    <p:extLst>
      <p:ext uri="{BB962C8B-B14F-4D97-AF65-F5344CB8AC3E}">
        <p14:creationId xmlns:p14="http://schemas.microsoft.com/office/powerpoint/2010/main" val="188403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Staafgrafiek - Jaartallen op X-as">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4200000" scaled="0"/>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5"/>
          <p:cNvSpPr>
            <a:spLocks noGrp="1" noChangeArrowheads="1"/>
          </p:cNvSpPr>
          <p:nvPr>
            <p:ph type="sldNum" sz="quarter" idx="10"/>
          </p:nvPr>
        </p:nvSpPr>
        <p:spPr>
          <a:ln/>
        </p:spPr>
        <p:txBody>
          <a:bodyPr/>
          <a:lstStyle>
            <a:lvl1pPr>
              <a:defRPr/>
            </a:lvl1pPr>
          </a:lstStyle>
          <a:p>
            <a:r>
              <a:rPr lang="en-US" altLang="nl-NL">
                <a:solidFill>
                  <a:srgbClr val="3E3D40"/>
                </a:solidFill>
              </a:rPr>
              <a:t> | </a:t>
            </a:r>
            <a:fld id="{DC211146-4C2C-46A0-AE91-CDFFF53CC91A}" type="datetime1">
              <a:rPr lang="en-US" altLang="nl-NL">
                <a:solidFill>
                  <a:srgbClr val="3E3D40"/>
                </a:solidFill>
              </a:rPr>
              <a:pPr/>
              <a:t>29-09-2020</a:t>
            </a:fld>
            <a:r>
              <a:rPr lang="en-US" altLang="nl-NL">
                <a:solidFill>
                  <a:srgbClr val="3E3D40"/>
                </a:solidFill>
              </a:rPr>
              <a:t> | pag </a:t>
            </a:r>
            <a:fld id="{280C6255-5B53-4CD2-8A6F-0A8F106D0C38}" type="slidenum">
              <a:rPr lang="en-US" altLang="nl-NL">
                <a:solidFill>
                  <a:srgbClr val="3E3D40"/>
                </a:solidFill>
              </a:rPr>
              <a:pPr/>
              <a:t>‹#›</a:t>
            </a:fld>
            <a:endParaRPr lang="en-US" altLang="nl-NL">
              <a:solidFill>
                <a:srgbClr val="3E3D40"/>
              </a:solidFill>
            </a:endParaRPr>
          </a:p>
        </p:txBody>
      </p:sp>
      <p:pic>
        <p:nvPicPr>
          <p:cNvPr id="4" name="Afbeelding 3"/>
          <p:cNvPicPr>
            <a:picLocks noChangeAspect="1"/>
          </p:cNvPicPr>
          <p:nvPr userDrawn="1"/>
        </p:nvPicPr>
        <p:blipFill rotWithShape="1">
          <a:blip r:embed="rId2">
            <a:extLst>
              <a:ext uri="{28A0092B-C50C-407E-A947-70E740481C1C}">
                <a14:useLocalDpi xmlns:a14="http://schemas.microsoft.com/office/drawing/2010/main" val="0"/>
              </a:ext>
            </a:extLst>
          </a:blip>
          <a:srcRect l="31996" t="28440" r="17814" b="44979"/>
          <a:stretch/>
        </p:blipFill>
        <p:spPr>
          <a:xfrm>
            <a:off x="698501" y="6224815"/>
            <a:ext cx="1845128" cy="326572"/>
          </a:xfrm>
          <a:prstGeom prst="rect">
            <a:avLst/>
          </a:prstGeom>
        </p:spPr>
      </p:pic>
      <p:graphicFrame>
        <p:nvGraphicFramePr>
          <p:cNvPr id="8" name="Grafiek 7"/>
          <p:cNvGraphicFramePr/>
          <p:nvPr userDrawn="1">
            <p:extLst>
              <p:ext uri="{D42A27DB-BD31-4B8C-83A1-F6EECF244321}">
                <p14:modId xmlns:p14="http://schemas.microsoft.com/office/powerpoint/2010/main" val="3658003473"/>
              </p:ext>
            </p:extLst>
          </p:nvPr>
        </p:nvGraphicFramePr>
        <p:xfrm>
          <a:off x="698501" y="997527"/>
          <a:ext cx="10792884" cy="51408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5684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Only" preserve="1">
  <p:cSld name="Staafgrafiek - Labels op X-as">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4200000" scaled="0"/>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Rectangle 5"/>
          <p:cNvSpPr>
            <a:spLocks noGrp="1" noChangeArrowheads="1"/>
          </p:cNvSpPr>
          <p:nvPr>
            <p:ph type="sldNum" sz="quarter" idx="10"/>
          </p:nvPr>
        </p:nvSpPr>
        <p:spPr>
          <a:ln/>
        </p:spPr>
        <p:txBody>
          <a:bodyPr/>
          <a:lstStyle>
            <a:lvl1pPr>
              <a:defRPr/>
            </a:lvl1pPr>
          </a:lstStyle>
          <a:p>
            <a:r>
              <a:rPr lang="en-US" altLang="nl-NL">
                <a:solidFill>
                  <a:srgbClr val="3E3D40"/>
                </a:solidFill>
              </a:rPr>
              <a:t> | </a:t>
            </a:r>
            <a:fld id="{DC211146-4C2C-46A0-AE91-CDFFF53CC91A}" type="datetime1">
              <a:rPr lang="en-US" altLang="nl-NL">
                <a:solidFill>
                  <a:srgbClr val="3E3D40"/>
                </a:solidFill>
              </a:rPr>
              <a:pPr/>
              <a:t>29-09-2020</a:t>
            </a:fld>
            <a:r>
              <a:rPr lang="en-US" altLang="nl-NL">
                <a:solidFill>
                  <a:srgbClr val="3E3D40"/>
                </a:solidFill>
              </a:rPr>
              <a:t> | pag </a:t>
            </a:r>
            <a:fld id="{280C6255-5B53-4CD2-8A6F-0A8F106D0C38}" type="slidenum">
              <a:rPr lang="en-US" altLang="nl-NL">
                <a:solidFill>
                  <a:srgbClr val="3E3D40"/>
                </a:solidFill>
              </a:rPr>
              <a:pPr/>
              <a:t>‹#›</a:t>
            </a:fld>
            <a:endParaRPr lang="en-US" altLang="nl-NL">
              <a:solidFill>
                <a:srgbClr val="3E3D40"/>
              </a:solidFill>
            </a:endParaRPr>
          </a:p>
        </p:txBody>
      </p:sp>
      <p:pic>
        <p:nvPicPr>
          <p:cNvPr id="4" name="Afbeelding 3"/>
          <p:cNvPicPr>
            <a:picLocks noChangeAspect="1"/>
          </p:cNvPicPr>
          <p:nvPr userDrawn="1"/>
        </p:nvPicPr>
        <p:blipFill rotWithShape="1">
          <a:blip r:embed="rId2">
            <a:extLst>
              <a:ext uri="{28A0092B-C50C-407E-A947-70E740481C1C}">
                <a14:useLocalDpi xmlns:a14="http://schemas.microsoft.com/office/drawing/2010/main" val="0"/>
              </a:ext>
            </a:extLst>
          </a:blip>
          <a:srcRect l="31996" t="28440" r="17814" b="44979"/>
          <a:stretch/>
        </p:blipFill>
        <p:spPr>
          <a:xfrm>
            <a:off x="698501" y="6224815"/>
            <a:ext cx="1845128" cy="326572"/>
          </a:xfrm>
          <a:prstGeom prst="rect">
            <a:avLst/>
          </a:prstGeom>
        </p:spPr>
      </p:pic>
      <p:graphicFrame>
        <p:nvGraphicFramePr>
          <p:cNvPr id="8" name="Grafiek 7"/>
          <p:cNvGraphicFramePr/>
          <p:nvPr userDrawn="1">
            <p:extLst>
              <p:ext uri="{D42A27DB-BD31-4B8C-83A1-F6EECF244321}">
                <p14:modId xmlns:p14="http://schemas.microsoft.com/office/powerpoint/2010/main" val="1586414730"/>
              </p:ext>
            </p:extLst>
          </p:nvPr>
        </p:nvGraphicFramePr>
        <p:xfrm>
          <a:off x="698501" y="997527"/>
          <a:ext cx="10792884" cy="51408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56441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Only" preserve="1">
  <p:cSld name="Lijngrafiek">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4200000" scaled="0"/>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Rectangle 5"/>
          <p:cNvSpPr>
            <a:spLocks noGrp="1" noChangeArrowheads="1"/>
          </p:cNvSpPr>
          <p:nvPr>
            <p:ph type="sldNum" sz="quarter" idx="10"/>
          </p:nvPr>
        </p:nvSpPr>
        <p:spPr>
          <a:ln/>
        </p:spPr>
        <p:txBody>
          <a:bodyPr/>
          <a:lstStyle>
            <a:lvl1pPr>
              <a:defRPr/>
            </a:lvl1pPr>
          </a:lstStyle>
          <a:p>
            <a:r>
              <a:rPr lang="en-US" altLang="nl-NL">
                <a:solidFill>
                  <a:srgbClr val="3E3D40"/>
                </a:solidFill>
              </a:rPr>
              <a:t> | </a:t>
            </a:r>
            <a:fld id="{DC211146-4C2C-46A0-AE91-CDFFF53CC91A}" type="datetime1">
              <a:rPr lang="en-US" altLang="nl-NL">
                <a:solidFill>
                  <a:srgbClr val="3E3D40"/>
                </a:solidFill>
              </a:rPr>
              <a:pPr/>
              <a:t>29-09-2020</a:t>
            </a:fld>
            <a:r>
              <a:rPr lang="en-US" altLang="nl-NL">
                <a:solidFill>
                  <a:srgbClr val="3E3D40"/>
                </a:solidFill>
              </a:rPr>
              <a:t> | pag </a:t>
            </a:r>
            <a:fld id="{280C6255-5B53-4CD2-8A6F-0A8F106D0C38}" type="slidenum">
              <a:rPr lang="en-US" altLang="nl-NL">
                <a:solidFill>
                  <a:srgbClr val="3E3D40"/>
                </a:solidFill>
              </a:rPr>
              <a:pPr/>
              <a:t>‹#›</a:t>
            </a:fld>
            <a:endParaRPr lang="en-US" altLang="nl-NL">
              <a:solidFill>
                <a:srgbClr val="3E3D40"/>
              </a:solidFill>
            </a:endParaRPr>
          </a:p>
        </p:txBody>
      </p:sp>
      <p:pic>
        <p:nvPicPr>
          <p:cNvPr id="4" name="Afbeelding 3"/>
          <p:cNvPicPr>
            <a:picLocks noChangeAspect="1"/>
          </p:cNvPicPr>
          <p:nvPr userDrawn="1"/>
        </p:nvPicPr>
        <p:blipFill rotWithShape="1">
          <a:blip r:embed="rId2">
            <a:extLst>
              <a:ext uri="{28A0092B-C50C-407E-A947-70E740481C1C}">
                <a14:useLocalDpi xmlns:a14="http://schemas.microsoft.com/office/drawing/2010/main" val="0"/>
              </a:ext>
            </a:extLst>
          </a:blip>
          <a:srcRect l="31996" t="28440" r="17814" b="44979"/>
          <a:stretch/>
        </p:blipFill>
        <p:spPr>
          <a:xfrm>
            <a:off x="698501" y="6224815"/>
            <a:ext cx="1845128" cy="326572"/>
          </a:xfrm>
          <a:prstGeom prst="rect">
            <a:avLst/>
          </a:prstGeom>
        </p:spPr>
      </p:pic>
      <p:graphicFrame>
        <p:nvGraphicFramePr>
          <p:cNvPr id="8" name="Grafiek 7"/>
          <p:cNvGraphicFramePr/>
          <p:nvPr userDrawn="1">
            <p:extLst>
              <p:ext uri="{D42A27DB-BD31-4B8C-83A1-F6EECF244321}">
                <p14:modId xmlns:p14="http://schemas.microsoft.com/office/powerpoint/2010/main" val="904820264"/>
              </p:ext>
            </p:extLst>
          </p:nvPr>
        </p:nvGraphicFramePr>
        <p:xfrm>
          <a:off x="698501" y="997527"/>
          <a:ext cx="10792884" cy="51408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27361623"/>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slideLayout" Target="../slideLayouts/slideLayout13.xml" />
  <Relationship Id="rId18" Type="http://schemas.openxmlformats.org/officeDocument/2006/relationships/theme" Target="../theme/theme1.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17" Type="http://schemas.openxmlformats.org/officeDocument/2006/relationships/slideLayout" Target="../slideLayouts/slideLayout17.xml" />
  <Relationship Id="rId2" Type="http://schemas.openxmlformats.org/officeDocument/2006/relationships/slideLayout" Target="../slideLayouts/slideLayout2.xml" />
  <Relationship Id="rId16" Type="http://schemas.openxmlformats.org/officeDocument/2006/relationships/slideLayout" Target="../slideLayouts/slideLayout16.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5" Type="http://schemas.openxmlformats.org/officeDocument/2006/relationships/slideLayout" Target="../slideLayouts/slideLayout15.xml" />
  <Relationship Id="rId10" Type="http://schemas.openxmlformats.org/officeDocument/2006/relationships/slideLayout" Target="../slideLayouts/slideLayout10.xml" />
  <Relationship Id="rId19" Type="http://schemas.openxmlformats.org/officeDocument/2006/relationships/image" Target="../media/image1.emf"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slideLayout" Target="../slideLayouts/slideLayout14.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007100"/>
            <a:ext cx="12192000" cy="850900"/>
          </a:xfrm>
          <a:prstGeom prst="rect">
            <a:avLst/>
          </a:prstGeom>
          <a:gradFill rotWithShape="1">
            <a:gsLst>
              <a:gs pos="0">
                <a:schemeClr val="bg1"/>
              </a:gs>
              <a:gs pos="100000">
                <a:schemeClr val="bg2"/>
              </a:gs>
            </a:gsLst>
            <a:lin ang="5400000" scaled="1"/>
          </a:gradFill>
          <a:ln w="9525">
            <a:noFill/>
            <a:miter lim="800000"/>
            <a:headEnd/>
            <a:tailEnd/>
          </a:ln>
        </p:spPr>
        <p:txBody>
          <a:bodyPr wrap="none" anchor="ctr"/>
          <a:lstStyle/>
          <a:p>
            <a:pPr eaLnBrk="0" fontAlgn="base" hangingPunct="0">
              <a:spcBef>
                <a:spcPct val="0"/>
              </a:spcBef>
              <a:spcAft>
                <a:spcPct val="0"/>
              </a:spcAft>
              <a:defRPr/>
            </a:pPr>
            <a:endParaRPr lang="nl-NL" sz="2400">
              <a:solidFill>
                <a:srgbClr val="3E3D40"/>
              </a:solidFill>
            </a:endParaRPr>
          </a:p>
        </p:txBody>
      </p:sp>
      <p:sp>
        <p:nvSpPr>
          <p:cNvPr id="5123" name="Rectangle 3"/>
          <p:cNvSpPr>
            <a:spLocks noGrp="1" noChangeArrowheads="1"/>
          </p:cNvSpPr>
          <p:nvPr>
            <p:ph type="title"/>
          </p:nvPr>
        </p:nvSpPr>
        <p:spPr bwMode="auto">
          <a:xfrm>
            <a:off x="698501" y="465138"/>
            <a:ext cx="10792884"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nl-NL"/>
              <a:t>KLIK OM HET OPMAAKPROFIEL TE</a:t>
            </a:r>
            <a:r>
              <a:rPr lang="en-GB" altLang="nl-NL"/>
              <a:t/>
            </a:r>
            <a:r>
              <a:rPr lang="en-US" altLang="nl-NL"/>
              <a:t>BEWERKEN</a:t>
            </a:r>
          </a:p>
        </p:txBody>
      </p:sp>
      <p:sp>
        <p:nvSpPr>
          <p:cNvPr id="5124" name="Rectangle 4"/>
          <p:cNvSpPr>
            <a:spLocks noGrp="1" noChangeArrowheads="1"/>
          </p:cNvSpPr>
          <p:nvPr>
            <p:ph type="body" idx="1"/>
          </p:nvPr>
        </p:nvSpPr>
        <p:spPr bwMode="auto">
          <a:xfrm>
            <a:off x="1331384" y="1568450"/>
            <a:ext cx="10160000" cy="433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nl-NL"/>
              <a:t>Klik om de opmaakprofielen van de modeltekst te bewerken</a:t>
            </a:r>
          </a:p>
          <a:p>
            <a:pPr lvl="1"/>
            <a:r>
              <a:rPr lang="en-US" altLang="nl-NL"/>
              <a:t>Tweede niveau</a:t>
            </a:r>
          </a:p>
          <a:p>
            <a:pPr lvl="2"/>
            <a:r>
              <a:rPr lang="en-US" altLang="nl-NL"/>
              <a:t>Derde niveau</a:t>
            </a:r>
          </a:p>
        </p:txBody>
      </p:sp>
      <p:sp>
        <p:nvSpPr>
          <p:cNvPr id="88069" name="Rectangle 5"/>
          <p:cNvSpPr>
            <a:spLocks noGrp="1" noChangeArrowheads="1"/>
          </p:cNvSpPr>
          <p:nvPr>
            <p:ph type="sldNum" sz="quarter" idx="4"/>
          </p:nvPr>
        </p:nvSpPr>
        <p:spPr bwMode="auto">
          <a:xfrm>
            <a:off x="10417373" y="6388101"/>
            <a:ext cx="1074012" cy="1384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1" hangingPunct="1">
              <a:defRPr sz="900"/>
            </a:lvl1pPr>
          </a:lstStyle>
          <a:p>
            <a:pPr fontAlgn="base">
              <a:spcBef>
                <a:spcPct val="0"/>
              </a:spcBef>
              <a:spcAft>
                <a:spcPct val="0"/>
              </a:spcAft>
            </a:pPr>
            <a:r>
              <a:rPr lang="en-US" altLang="nl-NL">
                <a:solidFill>
                  <a:srgbClr val="3E3D40"/>
                </a:solidFill>
              </a:rPr>
              <a:t> | </a:t>
            </a:r>
            <a:fld id="{DC211146-4C2C-46A0-AE91-CDFFF53CC91A}" type="datetime1">
              <a:rPr lang="en-US" altLang="nl-NL">
                <a:solidFill>
                  <a:srgbClr val="3E3D40"/>
                </a:solidFill>
              </a:rPr>
              <a:pPr fontAlgn="base">
                <a:spcBef>
                  <a:spcPct val="0"/>
                </a:spcBef>
                <a:spcAft>
                  <a:spcPct val="0"/>
                </a:spcAft>
              </a:pPr>
              <a:t>29-09-2020</a:t>
            </a:fld>
            <a:r>
              <a:rPr lang="en-US" altLang="nl-NL">
                <a:solidFill>
                  <a:srgbClr val="3E3D40"/>
                </a:solidFill>
              </a:rPr>
              <a:t> | pag </a:t>
            </a:r>
            <a:fld id="{16123473-8D12-4C8C-ABBD-B07BEB594628}" type="slidenum">
              <a:rPr lang="en-US" altLang="nl-NL">
                <a:solidFill>
                  <a:srgbClr val="3E3D40"/>
                </a:solidFill>
              </a:rPr>
              <a:pPr fontAlgn="base">
                <a:spcBef>
                  <a:spcPct val="0"/>
                </a:spcBef>
                <a:spcAft>
                  <a:spcPct val="0"/>
                </a:spcAft>
              </a:pPr>
              <a:t>‹#›</a:t>
            </a:fld>
            <a:endParaRPr lang="en-US" altLang="nl-NL">
              <a:solidFill>
                <a:srgbClr val="3E3D40"/>
              </a:solidFill>
            </a:endParaRPr>
          </a:p>
        </p:txBody>
      </p:sp>
      <p:pic>
        <p:nvPicPr>
          <p:cNvPr id="5126" name="Picture 6"/>
          <p:cNvPicPr>
            <a:picLocks noChangeAspect="1" noChangeArrowheads="1"/>
          </p:cNvPicPr>
          <p:nvPr/>
        </p:nvPicPr>
        <p:blipFill>
          <a:blip r:embed="rId19" cstate="print">
            <a:extLst>
              <a:ext uri="{28A0092B-C50C-407E-A947-70E740481C1C}">
                <a14:useLocalDpi xmlns:a14="http://schemas.microsoft.com/office/drawing/2010/main" val="0"/>
              </a:ext>
            </a:extLst>
          </a:blip>
          <a:srcRect l="6076" t="19502" r="4944" b="19917"/>
          <a:stretch>
            <a:fillRect/>
          </a:stretch>
        </p:blipFill>
        <p:spPr bwMode="auto">
          <a:xfrm>
            <a:off x="698500" y="6305551"/>
            <a:ext cx="18288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65817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3" r:id="rId7"/>
    <p:sldLayoutId id="2147483674" r:id="rId8"/>
    <p:sldLayoutId id="2147483675" r:id="rId9"/>
    <p:sldLayoutId id="2147483677" r:id="rId10"/>
    <p:sldLayoutId id="2147483676" r:id="rId11"/>
    <p:sldLayoutId id="2147483667" r:id="rId12"/>
    <p:sldLayoutId id="2147483678" r:id="rId13"/>
    <p:sldLayoutId id="2147483668" r:id="rId14"/>
    <p:sldLayoutId id="2147483669" r:id="rId15"/>
    <p:sldLayoutId id="2147483670" r:id="rId16"/>
    <p:sldLayoutId id="2147483671" r:id="rId17"/>
  </p:sldLayoutIdLst>
  <p:hf hdr="0" dt="0"/>
  <p:txStyles>
    <p:titleStyle>
      <a:lvl1pPr algn="l" rtl="0" eaLnBrk="1" fontAlgn="base" hangingPunct="1">
        <a:spcBef>
          <a:spcPct val="0"/>
        </a:spcBef>
        <a:spcAft>
          <a:spcPct val="0"/>
        </a:spcAft>
        <a:defRPr sz="2500" b="1">
          <a:solidFill>
            <a:schemeClr val="tx2"/>
          </a:solidFill>
          <a:latin typeface="+mj-lt"/>
          <a:ea typeface="+mj-ea"/>
          <a:cs typeface="+mj-cs"/>
        </a:defRPr>
      </a:lvl1pPr>
      <a:lvl2pPr algn="l" rtl="0" eaLnBrk="1" fontAlgn="base" hangingPunct="1">
        <a:spcBef>
          <a:spcPct val="0"/>
        </a:spcBef>
        <a:spcAft>
          <a:spcPct val="0"/>
        </a:spcAft>
        <a:defRPr sz="2500" b="1">
          <a:solidFill>
            <a:schemeClr val="tx2"/>
          </a:solidFill>
          <a:latin typeface="Arial" charset="0"/>
        </a:defRPr>
      </a:lvl2pPr>
      <a:lvl3pPr algn="l" rtl="0" eaLnBrk="1" fontAlgn="base" hangingPunct="1">
        <a:spcBef>
          <a:spcPct val="0"/>
        </a:spcBef>
        <a:spcAft>
          <a:spcPct val="0"/>
        </a:spcAft>
        <a:defRPr sz="2500" b="1">
          <a:solidFill>
            <a:schemeClr val="tx2"/>
          </a:solidFill>
          <a:latin typeface="Arial" charset="0"/>
        </a:defRPr>
      </a:lvl3pPr>
      <a:lvl4pPr algn="l" rtl="0" eaLnBrk="1" fontAlgn="base" hangingPunct="1">
        <a:spcBef>
          <a:spcPct val="0"/>
        </a:spcBef>
        <a:spcAft>
          <a:spcPct val="0"/>
        </a:spcAft>
        <a:defRPr sz="2500" b="1">
          <a:solidFill>
            <a:schemeClr val="tx2"/>
          </a:solidFill>
          <a:latin typeface="Arial" charset="0"/>
        </a:defRPr>
      </a:lvl4pPr>
      <a:lvl5pPr algn="l" rtl="0" eaLnBrk="1" fontAlgn="base" hangingPunct="1">
        <a:spcBef>
          <a:spcPct val="0"/>
        </a:spcBef>
        <a:spcAft>
          <a:spcPct val="0"/>
        </a:spcAft>
        <a:defRPr sz="2500" b="1">
          <a:solidFill>
            <a:schemeClr val="tx2"/>
          </a:solidFill>
          <a:latin typeface="Arial" charset="0"/>
        </a:defRPr>
      </a:lvl5pPr>
      <a:lvl6pPr marL="457200" algn="l" rtl="0" eaLnBrk="1" fontAlgn="base" hangingPunct="1">
        <a:spcBef>
          <a:spcPct val="0"/>
        </a:spcBef>
        <a:spcAft>
          <a:spcPct val="0"/>
        </a:spcAft>
        <a:defRPr sz="2500" b="1">
          <a:solidFill>
            <a:schemeClr val="tx2"/>
          </a:solidFill>
          <a:latin typeface="Arial" charset="0"/>
        </a:defRPr>
      </a:lvl6pPr>
      <a:lvl7pPr marL="914400" algn="l" rtl="0" eaLnBrk="1" fontAlgn="base" hangingPunct="1">
        <a:spcBef>
          <a:spcPct val="0"/>
        </a:spcBef>
        <a:spcAft>
          <a:spcPct val="0"/>
        </a:spcAft>
        <a:defRPr sz="2500" b="1">
          <a:solidFill>
            <a:schemeClr val="tx2"/>
          </a:solidFill>
          <a:latin typeface="Arial" charset="0"/>
        </a:defRPr>
      </a:lvl7pPr>
      <a:lvl8pPr marL="1371600" algn="l" rtl="0" eaLnBrk="1" fontAlgn="base" hangingPunct="1">
        <a:spcBef>
          <a:spcPct val="0"/>
        </a:spcBef>
        <a:spcAft>
          <a:spcPct val="0"/>
        </a:spcAft>
        <a:defRPr sz="2500" b="1">
          <a:solidFill>
            <a:schemeClr val="tx2"/>
          </a:solidFill>
          <a:latin typeface="Arial" charset="0"/>
        </a:defRPr>
      </a:lvl8pPr>
      <a:lvl9pPr marL="1828800" algn="l" rtl="0" eaLnBrk="1" fontAlgn="base" hangingPunct="1">
        <a:spcBef>
          <a:spcPct val="0"/>
        </a:spcBef>
        <a:spcAft>
          <a:spcPct val="0"/>
        </a:spcAft>
        <a:defRPr sz="2500" b="1">
          <a:solidFill>
            <a:schemeClr val="tx2"/>
          </a:solidFill>
          <a:latin typeface="Arial" charset="0"/>
        </a:defRPr>
      </a:lvl9pPr>
    </p:titleStyle>
    <p:bodyStyle>
      <a:lvl1pPr marL="342900" indent="-342900" algn="l" rtl="0" eaLnBrk="1" fontAlgn="base" hangingPunct="1">
        <a:lnSpc>
          <a:spcPct val="120000"/>
        </a:lnSpc>
        <a:spcBef>
          <a:spcPct val="0"/>
        </a:spcBef>
        <a:spcAft>
          <a:spcPct val="0"/>
        </a:spcAft>
        <a:defRPr sz="2000">
          <a:solidFill>
            <a:schemeClr val="tx1"/>
          </a:solidFill>
          <a:latin typeface="+mn-lt"/>
          <a:ea typeface="+mn-ea"/>
          <a:cs typeface="+mn-cs"/>
        </a:defRPr>
      </a:lvl1pPr>
      <a:lvl2pPr marL="820738" indent="-355600" algn="l" rtl="0" eaLnBrk="1" fontAlgn="base" hangingPunct="1">
        <a:lnSpc>
          <a:spcPct val="120000"/>
        </a:lnSpc>
        <a:spcBef>
          <a:spcPct val="0"/>
        </a:spcBef>
        <a:spcAft>
          <a:spcPct val="0"/>
        </a:spcAft>
        <a:buChar char="•"/>
        <a:defRPr sz="2000">
          <a:solidFill>
            <a:schemeClr val="tx1"/>
          </a:solidFill>
          <a:latin typeface="+mn-lt"/>
        </a:defRPr>
      </a:lvl2pPr>
      <a:lvl3pPr marL="1228725" indent="-228600" algn="l" rtl="0" eaLnBrk="1" fontAlgn="base" hangingPunct="1">
        <a:lnSpc>
          <a:spcPct val="120000"/>
        </a:lnSpc>
        <a:spcBef>
          <a:spcPct val="0"/>
        </a:spcBef>
        <a:spcAft>
          <a:spcPct val="0"/>
        </a:spcAft>
        <a:buFont typeface="Verdana" panose="020B0604030504040204" pitchFamily="34" charset="0"/>
        <a:buChar char="-"/>
        <a:defRPr>
          <a:solidFill>
            <a:schemeClr val="tx1"/>
          </a:solidFill>
          <a:latin typeface="+mn-lt"/>
        </a:defRPr>
      </a:lvl3pPr>
      <a:lvl4pPr marL="1636713"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374524" y="2593418"/>
            <a:ext cx="8838336" cy="497059"/>
          </a:xfrm>
        </p:spPr>
        <p:txBody>
          <a:bodyPr/>
          <a:lstStyle/>
          <a:p>
            <a:r>
              <a:rPr lang="nl-NL" dirty="0"/>
              <a:t>NVP ‘</a:t>
            </a:r>
            <a:r>
              <a:rPr lang="nl-NL" dirty="0" err="1"/>
              <a:t>Key</a:t>
            </a:r>
            <a:r>
              <a:rPr lang="nl-NL" dirty="0"/>
              <a:t> Information Document’</a:t>
            </a:r>
            <a:endParaRPr lang="nl-NL" sz="1800" dirty="0"/>
          </a:p>
        </p:txBody>
      </p:sp>
      <p:sp>
        <p:nvSpPr>
          <p:cNvPr id="3" name="Ondertitel 2"/>
          <p:cNvSpPr>
            <a:spLocks noGrp="1"/>
          </p:cNvSpPr>
          <p:nvPr>
            <p:ph type="subTitle" idx="1"/>
          </p:nvPr>
        </p:nvSpPr>
        <p:spPr>
          <a:xfrm>
            <a:off x="4374524" y="3654425"/>
            <a:ext cx="5395384" cy="677108"/>
          </a:xfrm>
        </p:spPr>
        <p:txBody>
          <a:bodyPr/>
          <a:lstStyle/>
          <a:p>
            <a:r>
              <a:rPr lang="nl-NL" dirty="0"/>
              <a:t>Webinar</a:t>
            </a:r>
          </a:p>
          <a:p>
            <a:endParaRPr lang="nl-NL" dirty="0"/>
          </a:p>
          <a:p>
            <a:r>
              <a:rPr lang="nl-NL" sz="1200" i="1" dirty="0"/>
              <a:t>Van Campen </a:t>
            </a:r>
            <a:r>
              <a:rPr lang="nl-NL" sz="1200" i="1" dirty="0" err="1"/>
              <a:t>Liem</a:t>
            </a:r>
            <a:r>
              <a:rPr lang="nl-NL" sz="1200" i="1" dirty="0"/>
              <a:t>, De </a:t>
            </a:r>
            <a:r>
              <a:rPr lang="nl-NL" sz="1200" i="1" dirty="0" err="1"/>
              <a:t>Brauw</a:t>
            </a:r>
            <a:r>
              <a:rPr lang="nl-NL" sz="1200" i="1" dirty="0"/>
              <a:t> </a:t>
            </a:r>
            <a:r>
              <a:rPr lang="nl-NL" sz="1200" i="1" dirty="0" err="1"/>
              <a:t>Blackstone</a:t>
            </a:r>
            <a:r>
              <a:rPr lang="nl-NL" sz="1200" i="1" dirty="0"/>
              <a:t> Westbroek, </a:t>
            </a:r>
            <a:r>
              <a:rPr lang="nl-NL" sz="1200" i="1" dirty="0" err="1"/>
              <a:t>Finnius</a:t>
            </a:r>
            <a:r>
              <a:rPr lang="nl-NL" sz="1200" i="1" dirty="0"/>
              <a:t>, Houthoff</a:t>
            </a:r>
          </a:p>
        </p:txBody>
      </p:sp>
    </p:spTree>
    <p:extLst>
      <p:ext uri="{BB962C8B-B14F-4D97-AF65-F5344CB8AC3E}">
        <p14:creationId xmlns:p14="http://schemas.microsoft.com/office/powerpoint/2010/main" val="2177422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Agenda</a:t>
            </a:r>
          </a:p>
        </p:txBody>
      </p:sp>
      <p:sp>
        <p:nvSpPr>
          <p:cNvPr id="3" name="Tijdelijke aanduiding voor inhoud 2"/>
          <p:cNvSpPr>
            <a:spLocks noGrp="1"/>
          </p:cNvSpPr>
          <p:nvPr>
            <p:ph idx="1"/>
          </p:nvPr>
        </p:nvSpPr>
        <p:spPr>
          <a:xfrm>
            <a:off x="1014943" y="1227138"/>
            <a:ext cx="10160000" cy="4337050"/>
          </a:xfrm>
        </p:spPr>
        <p:txBody>
          <a:bodyPr/>
          <a:lstStyle/>
          <a:p>
            <a:pPr marL="808038" lvl="1" indent="-342900">
              <a:buFont typeface="+mj-lt"/>
              <a:buAutoNum type="arabicPeriod"/>
            </a:pPr>
            <a:r>
              <a:rPr lang="nl-NL" dirty="0"/>
              <a:t>Introductie</a:t>
            </a:r>
          </a:p>
          <a:p>
            <a:pPr marL="808038" lvl="1" indent="-342900">
              <a:buFont typeface="+mj-lt"/>
              <a:buAutoNum type="arabicPeriod"/>
            </a:pPr>
            <a:r>
              <a:rPr lang="nl-NL" dirty="0"/>
              <a:t>Uitgangspunten	</a:t>
            </a:r>
          </a:p>
          <a:p>
            <a:pPr marL="808038" lvl="1" indent="-342900">
              <a:buFont typeface="+mj-lt"/>
              <a:buAutoNum type="arabicPeriod"/>
            </a:pPr>
            <a:r>
              <a:rPr lang="nl-NL" dirty="0"/>
              <a:t>Het KID – vorm en inhoud</a:t>
            </a:r>
          </a:p>
          <a:p>
            <a:pPr marL="808038" lvl="1" indent="-342900">
              <a:buFont typeface="+mj-lt"/>
              <a:buAutoNum type="arabicPeriod"/>
            </a:pPr>
            <a:r>
              <a:rPr lang="nl-NL" dirty="0"/>
              <a:t>Vragen</a:t>
            </a:r>
          </a:p>
          <a:p>
            <a:pPr marL="808038" lvl="1" indent="-342900">
              <a:buFont typeface="+mj-lt"/>
              <a:buAutoNum type="arabicPeriod"/>
            </a:pPr>
            <a:endParaRPr lang="nl-NL" dirty="0"/>
          </a:p>
          <a:p>
            <a:pPr marL="808038" lvl="1" indent="-342900">
              <a:buFont typeface="+mj-lt"/>
              <a:buAutoNum type="arabicPeriod"/>
            </a:pPr>
            <a:endParaRPr lang="nl-NL" dirty="0"/>
          </a:p>
          <a:p>
            <a:pPr lvl="2">
              <a:buFont typeface="Arial" panose="020B0604020202020204" pitchFamily="34" charset="0"/>
              <a:buChar char="•"/>
            </a:pPr>
            <a:endParaRPr lang="nl-NL" sz="1400" dirty="0"/>
          </a:p>
        </p:txBody>
      </p:sp>
      <p:sp>
        <p:nvSpPr>
          <p:cNvPr id="4" name="Tijdelijke aanduiding voor dianummer 3"/>
          <p:cNvSpPr>
            <a:spLocks noGrp="1"/>
          </p:cNvSpPr>
          <p:nvPr>
            <p:ph type="sldNum" sz="quarter" idx="10"/>
          </p:nvPr>
        </p:nvSpPr>
        <p:spPr/>
        <p:txBody>
          <a:bodyPr/>
          <a:lstStyle/>
          <a:p>
            <a:r>
              <a:rPr lang="en-US" altLang="nl-NL">
                <a:solidFill>
                  <a:srgbClr val="3E3D40"/>
                </a:solidFill>
              </a:rPr>
              <a:t> | </a:t>
            </a:r>
            <a:fld id="{DC211146-4C2C-46A0-AE91-CDFFF53CC91A}" type="datetime1">
              <a:rPr lang="en-US" altLang="nl-NL" smtClean="0">
                <a:solidFill>
                  <a:srgbClr val="3E3D40"/>
                </a:solidFill>
              </a:rPr>
              <a:pPr/>
              <a:t>29-09-2020</a:t>
            </a:fld>
            <a:r>
              <a:rPr lang="en-US" altLang="nl-NL">
                <a:solidFill>
                  <a:srgbClr val="3E3D40"/>
                </a:solidFill>
              </a:rPr>
              <a:t> | pag </a:t>
            </a:r>
            <a:fld id="{164D89D1-16FD-40B3-AD22-1F418E8B3687}" type="slidenum">
              <a:rPr lang="en-US" altLang="nl-NL" smtClean="0">
                <a:solidFill>
                  <a:srgbClr val="3E3D40"/>
                </a:solidFill>
              </a:rPr>
              <a:pPr/>
              <a:t>2</a:t>
            </a:fld>
            <a:endParaRPr lang="en-US" altLang="nl-NL">
              <a:solidFill>
                <a:srgbClr val="3E3D40"/>
              </a:solidFill>
            </a:endParaRPr>
          </a:p>
        </p:txBody>
      </p:sp>
    </p:spTree>
    <p:extLst>
      <p:ext uri="{BB962C8B-B14F-4D97-AF65-F5344CB8AC3E}">
        <p14:creationId xmlns:p14="http://schemas.microsoft.com/office/powerpoint/2010/main" val="2083578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1. Introductie</a:t>
            </a:r>
          </a:p>
        </p:txBody>
      </p:sp>
      <p:sp>
        <p:nvSpPr>
          <p:cNvPr id="3" name="Tijdelijke aanduiding voor inhoud 2"/>
          <p:cNvSpPr>
            <a:spLocks noGrp="1"/>
          </p:cNvSpPr>
          <p:nvPr>
            <p:ph idx="1"/>
          </p:nvPr>
        </p:nvSpPr>
        <p:spPr>
          <a:xfrm>
            <a:off x="1014943" y="1227138"/>
            <a:ext cx="10160000" cy="4337050"/>
          </a:xfrm>
        </p:spPr>
        <p:txBody>
          <a:bodyPr/>
          <a:lstStyle/>
          <a:p>
            <a:pPr marL="808038" lvl="1" indent="-342900">
              <a:buFont typeface="+mj-lt"/>
              <a:buAutoNum type="arabicPeriod"/>
            </a:pPr>
            <a:r>
              <a:rPr lang="en-US" dirty="0"/>
              <a:t>PRIIPS Verordening </a:t>
            </a:r>
            <a:r>
              <a:rPr lang="nl-NL" dirty="0"/>
              <a:t>van het Europees Parlement en de Raad van 26 nov 2014 </a:t>
            </a:r>
            <a:endParaRPr lang="en-US" dirty="0"/>
          </a:p>
          <a:p>
            <a:pPr marL="808038" lvl="1" indent="-342900">
              <a:buFont typeface="+mj-lt"/>
              <a:buAutoNum type="arabicPeriod"/>
            </a:pPr>
            <a:r>
              <a:rPr lang="en-US" dirty="0" err="1"/>
              <a:t>Een</a:t>
            </a:r>
            <a:r>
              <a:rPr lang="en-US" dirty="0"/>
              <a:t> PRIIP is </a:t>
            </a:r>
            <a:r>
              <a:rPr lang="en-US" dirty="0" err="1"/>
              <a:t>een</a:t>
            </a:r>
            <a:r>
              <a:rPr lang="en-US" dirty="0"/>
              <a:t> “packaged retail and insurance-based investment product” (</a:t>
            </a:r>
            <a:r>
              <a:rPr lang="en-US" dirty="0" err="1"/>
              <a:t>verpakt</a:t>
            </a:r>
            <a:r>
              <a:rPr lang="en-US" dirty="0"/>
              <a:t> retail- en </a:t>
            </a:r>
            <a:r>
              <a:rPr lang="en-US" dirty="0" err="1"/>
              <a:t>verzekeringsgebaseerd</a:t>
            </a:r>
            <a:r>
              <a:rPr lang="en-US" dirty="0"/>
              <a:t> </a:t>
            </a:r>
            <a:r>
              <a:rPr lang="en-US" dirty="0" err="1"/>
              <a:t>beleggingsproduct</a:t>
            </a:r>
            <a:r>
              <a:rPr lang="en-US" dirty="0"/>
              <a:t>) – </a:t>
            </a:r>
            <a:r>
              <a:rPr lang="en-US" dirty="0" err="1"/>
              <a:t>zoals</a:t>
            </a:r>
            <a:r>
              <a:rPr lang="en-US" dirty="0"/>
              <a:t> </a:t>
            </a:r>
            <a:r>
              <a:rPr lang="en-US" dirty="0" err="1"/>
              <a:t>een</a:t>
            </a:r>
            <a:r>
              <a:rPr lang="en-US" dirty="0"/>
              <a:t> ABI </a:t>
            </a:r>
            <a:r>
              <a:rPr lang="en-US" dirty="0" err="1"/>
              <a:t>onder</a:t>
            </a:r>
            <a:r>
              <a:rPr lang="en-US" dirty="0"/>
              <a:t> de AIFMD (</a:t>
            </a:r>
            <a:r>
              <a:rPr lang="en-US" dirty="0" err="1"/>
              <a:t>c.q</a:t>
            </a:r>
            <a:r>
              <a:rPr lang="en-US" dirty="0"/>
              <a:t>. </a:t>
            </a:r>
            <a:r>
              <a:rPr lang="en-US" dirty="0" err="1"/>
              <a:t>een</a:t>
            </a:r>
            <a:r>
              <a:rPr lang="en-US" dirty="0"/>
              <a:t> closed-end fonds)</a:t>
            </a:r>
          </a:p>
          <a:p>
            <a:pPr marL="808038" lvl="1" indent="-342900">
              <a:buFont typeface="+mj-lt"/>
              <a:buAutoNum type="arabicPeriod"/>
            </a:pPr>
            <a:r>
              <a:rPr lang="en-US" dirty="0"/>
              <a:t>Key Information Document (</a:t>
            </a:r>
            <a:r>
              <a:rPr lang="en-US" dirty="0" err="1"/>
              <a:t>Essentiële-Informatie</a:t>
            </a:r>
            <a:r>
              <a:rPr lang="en-US" dirty="0"/>
              <a:t> Document) </a:t>
            </a:r>
            <a:r>
              <a:rPr lang="en-US" dirty="0" err="1"/>
              <a:t>verplicht</a:t>
            </a:r>
            <a:r>
              <a:rPr lang="en-US" dirty="0"/>
              <a:t> </a:t>
            </a:r>
            <a:r>
              <a:rPr lang="en-US" dirty="0" err="1"/>
              <a:t>bij</a:t>
            </a:r>
            <a:r>
              <a:rPr lang="en-US" dirty="0"/>
              <a:t> </a:t>
            </a:r>
            <a:r>
              <a:rPr lang="en-US" dirty="0" err="1"/>
              <a:t>verstrekking</a:t>
            </a:r>
            <a:r>
              <a:rPr lang="en-US" dirty="0"/>
              <a:t> </a:t>
            </a:r>
            <a:r>
              <a:rPr lang="en-US" dirty="0" err="1"/>
              <a:t>aan</a:t>
            </a:r>
            <a:r>
              <a:rPr lang="en-US" dirty="0"/>
              <a:t> “</a:t>
            </a:r>
            <a:r>
              <a:rPr lang="en-US" dirty="0" err="1"/>
              <a:t>retailbeleggers</a:t>
            </a:r>
            <a:r>
              <a:rPr lang="en-US" dirty="0"/>
              <a:t>”  </a:t>
            </a:r>
          </a:p>
          <a:p>
            <a:pPr marL="808038" lvl="1" indent="-342900">
              <a:buFont typeface="+mj-lt"/>
              <a:buAutoNum type="arabicPeriod"/>
            </a:pPr>
            <a:r>
              <a:rPr lang="nl-NL" dirty="0"/>
              <a:t>Geldt zowel voor beheerders met een </a:t>
            </a:r>
            <a:r>
              <a:rPr lang="nl-NL" dirty="0" err="1"/>
              <a:t>AIFMDvergunning</a:t>
            </a:r>
            <a:r>
              <a:rPr lang="nl-NL" dirty="0"/>
              <a:t>, als voor “light regime” beheerders, al dan niet in het bezit van een </a:t>
            </a:r>
            <a:r>
              <a:rPr lang="nl-NL" dirty="0" err="1"/>
              <a:t>EuVECA</a:t>
            </a:r>
            <a:r>
              <a:rPr lang="nl-NL" dirty="0"/>
              <a:t> of </a:t>
            </a:r>
            <a:r>
              <a:rPr lang="nl-NL" dirty="0" err="1"/>
              <a:t>EuSEF</a:t>
            </a:r>
            <a:r>
              <a:rPr lang="nl-NL" dirty="0"/>
              <a:t> label</a:t>
            </a:r>
          </a:p>
          <a:p>
            <a:pPr marL="808038" lvl="1" indent="-342900">
              <a:buFont typeface="+mj-lt"/>
              <a:buAutoNum type="arabicPeriod"/>
            </a:pPr>
            <a:r>
              <a:rPr lang="nl-NL" dirty="0"/>
              <a:t>Beheerders met een AIFMD vergunning zijn vrijgesteld van de verplichting een EID op te stellen tot en met 31 december 2021, en niet toegestaan om voor het einde van deze overgangsperiode een EBI te vervangen door een EID (en nieuwe </a:t>
            </a:r>
            <a:r>
              <a:rPr lang="nl-NL" dirty="0" err="1"/>
              <a:t>ABI’s</a:t>
            </a:r>
            <a:r>
              <a:rPr lang="nl-NL" dirty="0"/>
              <a:t>?) (vergunninghouders die voor 100+ aanbieden en </a:t>
            </a:r>
            <a:r>
              <a:rPr lang="nl-NL" dirty="0" err="1"/>
              <a:t>retail</a:t>
            </a:r>
            <a:r>
              <a:rPr lang="nl-NL" dirty="0"/>
              <a:t> </a:t>
            </a:r>
            <a:r>
              <a:rPr lang="nl-NL" dirty="0" err="1"/>
              <a:t>closed</a:t>
            </a:r>
            <a:r>
              <a:rPr lang="nl-NL" dirty="0"/>
              <a:t>-end verhandelbare </a:t>
            </a:r>
            <a:r>
              <a:rPr lang="nl-NL" dirty="0" err="1"/>
              <a:t>ABI’s</a:t>
            </a:r>
            <a:r>
              <a:rPr lang="nl-NL" dirty="0"/>
              <a:t> </a:t>
            </a:r>
            <a:r>
              <a:rPr lang="nl-NL"/>
              <a:t>vallen onder PRIIPS)</a:t>
            </a:r>
            <a:endParaRPr lang="nl-NL" dirty="0"/>
          </a:p>
          <a:p>
            <a:pPr marL="808038" lvl="1" indent="-342900">
              <a:buFont typeface="+mj-lt"/>
              <a:buAutoNum type="arabicPeriod"/>
            </a:pPr>
            <a:endParaRPr lang="nl-NL" dirty="0"/>
          </a:p>
          <a:p>
            <a:pPr marL="808038" lvl="1" indent="-342900">
              <a:buFont typeface="+mj-lt"/>
              <a:buAutoNum type="arabicPeriod"/>
            </a:pPr>
            <a:endParaRPr lang="nl-NL" dirty="0"/>
          </a:p>
          <a:p>
            <a:pPr marL="808038" lvl="1" indent="-342900">
              <a:buFont typeface="+mj-lt"/>
              <a:buAutoNum type="arabicPeriod"/>
            </a:pPr>
            <a:endParaRPr lang="nl-NL" dirty="0"/>
          </a:p>
          <a:p>
            <a:pPr lvl="2">
              <a:buFont typeface="Arial" panose="020B0604020202020204" pitchFamily="34" charset="0"/>
              <a:buChar char="•"/>
            </a:pPr>
            <a:endParaRPr lang="nl-NL" sz="1400" dirty="0"/>
          </a:p>
        </p:txBody>
      </p:sp>
      <p:sp>
        <p:nvSpPr>
          <p:cNvPr id="4" name="Tijdelijke aanduiding voor dianummer 3"/>
          <p:cNvSpPr>
            <a:spLocks noGrp="1"/>
          </p:cNvSpPr>
          <p:nvPr>
            <p:ph type="sldNum" sz="quarter" idx="10"/>
          </p:nvPr>
        </p:nvSpPr>
        <p:spPr/>
        <p:txBody>
          <a:bodyPr/>
          <a:lstStyle/>
          <a:p>
            <a:r>
              <a:rPr lang="en-US" altLang="nl-NL">
                <a:solidFill>
                  <a:srgbClr val="3E3D40"/>
                </a:solidFill>
              </a:rPr>
              <a:t> | </a:t>
            </a:r>
            <a:fld id="{DC211146-4C2C-46A0-AE91-CDFFF53CC91A}" type="datetime1">
              <a:rPr lang="en-US" altLang="nl-NL" smtClean="0">
                <a:solidFill>
                  <a:srgbClr val="3E3D40"/>
                </a:solidFill>
              </a:rPr>
              <a:pPr/>
              <a:t>29-09-2020</a:t>
            </a:fld>
            <a:r>
              <a:rPr lang="en-US" altLang="nl-NL">
                <a:solidFill>
                  <a:srgbClr val="3E3D40"/>
                </a:solidFill>
              </a:rPr>
              <a:t> | pag </a:t>
            </a:r>
            <a:fld id="{164D89D1-16FD-40B3-AD22-1F418E8B3687}" type="slidenum">
              <a:rPr lang="en-US" altLang="nl-NL" smtClean="0">
                <a:solidFill>
                  <a:srgbClr val="3E3D40"/>
                </a:solidFill>
              </a:rPr>
              <a:pPr/>
              <a:t>3</a:t>
            </a:fld>
            <a:endParaRPr lang="en-US" altLang="nl-NL">
              <a:solidFill>
                <a:srgbClr val="3E3D40"/>
              </a:solidFill>
            </a:endParaRPr>
          </a:p>
        </p:txBody>
      </p:sp>
    </p:spTree>
    <p:extLst>
      <p:ext uri="{BB962C8B-B14F-4D97-AF65-F5344CB8AC3E}">
        <p14:creationId xmlns:p14="http://schemas.microsoft.com/office/powerpoint/2010/main" val="1712780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Uitgangspunten</a:t>
            </a:r>
          </a:p>
        </p:txBody>
      </p:sp>
      <p:sp>
        <p:nvSpPr>
          <p:cNvPr id="3" name="Tijdelijke aanduiding voor inhoud 2"/>
          <p:cNvSpPr>
            <a:spLocks noGrp="1"/>
          </p:cNvSpPr>
          <p:nvPr>
            <p:ph idx="1"/>
          </p:nvPr>
        </p:nvSpPr>
        <p:spPr>
          <a:xfrm>
            <a:off x="1014943" y="1227138"/>
            <a:ext cx="10160000" cy="4337050"/>
          </a:xfrm>
        </p:spPr>
        <p:txBody>
          <a:bodyPr/>
          <a:lstStyle/>
          <a:p>
            <a:pPr marL="808038" lvl="1" indent="-342900">
              <a:buFont typeface="+mj-lt"/>
              <a:buAutoNum type="arabicPeriod"/>
            </a:pPr>
            <a:r>
              <a:rPr lang="nl-NL" dirty="0"/>
              <a:t>Van toepassing op alle producten, ongeacht hun vorm of opbouw, die zijn ontworpen om beleggingskansen te verschaffen en waarbij het terug te betalen bedrag onderhevig is aan schommelingen in referentiewaarden of prestaties van activa die niet rechtstreeks door de belegger worden gekocht</a:t>
            </a:r>
          </a:p>
          <a:p>
            <a:pPr marL="808038" lvl="1" indent="-342900">
              <a:buFont typeface="+mj-lt"/>
              <a:buAutoNum type="arabicPeriod"/>
            </a:pPr>
            <a:r>
              <a:rPr lang="nl-NL" dirty="0"/>
              <a:t>EID dient de belegger een beter inzicht in de risico’s, kosten en het beoogd rendement te geven, zodat hij verschillende producten kan vergelijken</a:t>
            </a:r>
          </a:p>
          <a:p>
            <a:pPr marL="808038" lvl="1" indent="-342900">
              <a:buFont typeface="+mj-lt"/>
              <a:buAutoNum type="arabicPeriod"/>
            </a:pPr>
            <a:r>
              <a:rPr lang="nl-NL" dirty="0"/>
              <a:t>Ter voorkoming van onvoorziene verliezen</a:t>
            </a:r>
          </a:p>
          <a:p>
            <a:pPr marL="808038" lvl="1" indent="-342900">
              <a:buFont typeface="+mj-lt"/>
              <a:buAutoNum type="arabicPeriod"/>
            </a:pPr>
            <a:r>
              <a:rPr lang="nl-NL" dirty="0"/>
              <a:t>Ter bescherming van de belegger en een voorwaarde om het vertrouwen van </a:t>
            </a:r>
            <a:r>
              <a:rPr lang="nl-NL" dirty="0" err="1"/>
              <a:t>retailbeleggers</a:t>
            </a:r>
            <a:r>
              <a:rPr lang="nl-NL" dirty="0"/>
              <a:t> in de financiële markt te herstellen, vooral in de nasleep van de financiële crisis</a:t>
            </a:r>
          </a:p>
          <a:p>
            <a:pPr marL="808038" lvl="1" indent="-342900">
              <a:buFont typeface="+mj-lt"/>
              <a:buAutoNum type="arabicPeriod"/>
            </a:pPr>
            <a:r>
              <a:rPr lang="nl-NL" dirty="0"/>
              <a:t>Een vast model, opgenomen in de Gedelegeerde Verordening</a:t>
            </a:r>
          </a:p>
          <a:p>
            <a:pPr marL="808038" lvl="1" indent="-342900">
              <a:buFont typeface="+mj-lt"/>
              <a:buAutoNum type="arabicPeriod"/>
            </a:pPr>
            <a:r>
              <a:rPr lang="nl-NL" dirty="0"/>
              <a:t>Geen verschillende modellen voor </a:t>
            </a:r>
            <a:r>
              <a:rPr lang="nl-NL" dirty="0" err="1"/>
              <a:t>open-end</a:t>
            </a:r>
            <a:r>
              <a:rPr lang="nl-NL" dirty="0"/>
              <a:t> en </a:t>
            </a:r>
            <a:r>
              <a:rPr lang="nl-NL" dirty="0" err="1"/>
              <a:t>closed</a:t>
            </a:r>
            <a:r>
              <a:rPr lang="nl-NL" dirty="0"/>
              <a:t>-end fondsen</a:t>
            </a:r>
          </a:p>
          <a:p>
            <a:pPr marL="808038" lvl="1" indent="-342900">
              <a:buFont typeface="+mj-lt"/>
              <a:buAutoNum type="arabicPeriod"/>
            </a:pPr>
            <a:endParaRPr lang="nl-NL" dirty="0"/>
          </a:p>
          <a:p>
            <a:pPr marL="808038" lvl="1" indent="-342900">
              <a:buFont typeface="+mj-lt"/>
              <a:buAutoNum type="arabicPeriod"/>
            </a:pPr>
            <a:endParaRPr lang="nl-NL" dirty="0"/>
          </a:p>
          <a:p>
            <a:pPr marL="808038" lvl="1" indent="-342900">
              <a:buFont typeface="+mj-lt"/>
              <a:buAutoNum type="arabicPeriod"/>
            </a:pPr>
            <a:endParaRPr lang="nl-NL" dirty="0"/>
          </a:p>
          <a:p>
            <a:pPr marL="808038" lvl="1" indent="-342900">
              <a:buFont typeface="+mj-lt"/>
              <a:buAutoNum type="arabicPeriod"/>
            </a:pPr>
            <a:endParaRPr lang="nl-NL" dirty="0"/>
          </a:p>
          <a:p>
            <a:pPr lvl="2">
              <a:buFont typeface="Arial" panose="020B0604020202020204" pitchFamily="34" charset="0"/>
              <a:buChar char="•"/>
            </a:pPr>
            <a:endParaRPr lang="nl-NL" sz="1400" dirty="0"/>
          </a:p>
        </p:txBody>
      </p:sp>
      <p:sp>
        <p:nvSpPr>
          <p:cNvPr id="4" name="Tijdelijke aanduiding voor dianummer 3"/>
          <p:cNvSpPr>
            <a:spLocks noGrp="1"/>
          </p:cNvSpPr>
          <p:nvPr>
            <p:ph type="sldNum" sz="quarter" idx="10"/>
          </p:nvPr>
        </p:nvSpPr>
        <p:spPr/>
        <p:txBody>
          <a:bodyPr/>
          <a:lstStyle/>
          <a:p>
            <a:r>
              <a:rPr lang="en-US" altLang="nl-NL">
                <a:solidFill>
                  <a:srgbClr val="3E3D40"/>
                </a:solidFill>
              </a:rPr>
              <a:t> | </a:t>
            </a:r>
            <a:fld id="{DC211146-4C2C-46A0-AE91-CDFFF53CC91A}" type="datetime1">
              <a:rPr lang="en-US" altLang="nl-NL" smtClean="0">
                <a:solidFill>
                  <a:srgbClr val="3E3D40"/>
                </a:solidFill>
              </a:rPr>
              <a:pPr/>
              <a:t>29-09-2020</a:t>
            </a:fld>
            <a:r>
              <a:rPr lang="en-US" altLang="nl-NL">
                <a:solidFill>
                  <a:srgbClr val="3E3D40"/>
                </a:solidFill>
              </a:rPr>
              <a:t> | pag </a:t>
            </a:r>
            <a:fld id="{164D89D1-16FD-40B3-AD22-1F418E8B3687}" type="slidenum">
              <a:rPr lang="en-US" altLang="nl-NL" smtClean="0">
                <a:solidFill>
                  <a:srgbClr val="3E3D40"/>
                </a:solidFill>
              </a:rPr>
              <a:pPr/>
              <a:t>4</a:t>
            </a:fld>
            <a:endParaRPr lang="en-US" altLang="nl-NL">
              <a:solidFill>
                <a:srgbClr val="3E3D40"/>
              </a:solidFill>
            </a:endParaRPr>
          </a:p>
        </p:txBody>
      </p:sp>
    </p:spTree>
    <p:extLst>
      <p:ext uri="{BB962C8B-B14F-4D97-AF65-F5344CB8AC3E}">
        <p14:creationId xmlns:p14="http://schemas.microsoft.com/office/powerpoint/2010/main" val="148747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Het KID – de vorm en beschikbaarstelling</a:t>
            </a:r>
          </a:p>
        </p:txBody>
      </p:sp>
      <p:sp>
        <p:nvSpPr>
          <p:cNvPr id="3" name="Tijdelijke aanduiding voor inhoud 2"/>
          <p:cNvSpPr>
            <a:spLocks noGrp="1"/>
          </p:cNvSpPr>
          <p:nvPr>
            <p:ph idx="1"/>
          </p:nvPr>
        </p:nvSpPr>
        <p:spPr>
          <a:xfrm>
            <a:off x="1014943" y="1227138"/>
            <a:ext cx="10160000" cy="4337050"/>
          </a:xfrm>
        </p:spPr>
        <p:txBody>
          <a:bodyPr/>
          <a:lstStyle/>
          <a:p>
            <a:pPr marL="808038" lvl="1" indent="-342900">
              <a:buFont typeface="+mj-lt"/>
              <a:buAutoNum type="arabicPeriod"/>
            </a:pPr>
            <a:r>
              <a:rPr lang="nl-NL" dirty="0"/>
              <a:t>NVP document:</a:t>
            </a:r>
          </a:p>
          <a:p>
            <a:pPr marL="1216025" lvl="2" indent="-342900">
              <a:buFont typeface="+mj-lt"/>
              <a:buAutoNum type="alphaLcParenR"/>
            </a:pPr>
            <a:r>
              <a:rPr lang="nl-NL" dirty="0"/>
              <a:t>Instructie over het waarom en het gebruik, voetnoten met technische informatie</a:t>
            </a:r>
          </a:p>
          <a:p>
            <a:pPr marL="1216025" lvl="2" indent="-342900">
              <a:buFont typeface="+mj-lt"/>
              <a:buAutoNum type="alphaLcParenR"/>
            </a:pPr>
            <a:r>
              <a:rPr lang="nl-NL" dirty="0"/>
              <a:t>EID template, eindnoten</a:t>
            </a:r>
          </a:p>
          <a:p>
            <a:pPr marL="808038" lvl="1" indent="-342900">
              <a:buFont typeface="+mj-lt"/>
              <a:buAutoNum type="arabicPeriod"/>
            </a:pPr>
            <a:r>
              <a:rPr lang="nl-NL" dirty="0"/>
              <a:t>Vorm:</a:t>
            </a:r>
          </a:p>
          <a:p>
            <a:pPr marL="1216025" lvl="2" indent="-342900">
              <a:buFont typeface="+mj-lt"/>
              <a:buAutoNum type="alphaLcParenR"/>
            </a:pPr>
            <a:r>
              <a:rPr lang="nl-NL" dirty="0"/>
              <a:t>Max 3 pagina’s A4</a:t>
            </a:r>
          </a:p>
          <a:p>
            <a:pPr marL="1216025" lvl="2" indent="-342900">
              <a:buFont typeface="+mj-lt"/>
              <a:buAutoNum type="alphaLcParenR"/>
            </a:pPr>
            <a:r>
              <a:rPr lang="nl-NL" dirty="0"/>
              <a:t>Geen verwijzing naar marketing materiaal</a:t>
            </a:r>
          </a:p>
          <a:p>
            <a:pPr marL="1216025" lvl="2" indent="-342900">
              <a:buFont typeface="+mj-lt"/>
              <a:buAutoNum type="alphaLcParenR"/>
            </a:pPr>
            <a:r>
              <a:rPr lang="nl-NL" dirty="0"/>
              <a:t>In het Nederlands </a:t>
            </a:r>
          </a:p>
          <a:p>
            <a:pPr marL="808038" lvl="1" indent="-342900">
              <a:buFont typeface="+mj-lt"/>
              <a:buAutoNum type="arabicPeriod"/>
            </a:pPr>
            <a:r>
              <a:rPr lang="nl-NL" dirty="0"/>
              <a:t>In marketingcommunicatie wordt vermeld dat er een EID beschikbaar is:</a:t>
            </a:r>
          </a:p>
          <a:p>
            <a:pPr marL="1216025" lvl="2" indent="-342900">
              <a:buFont typeface="+mj-lt"/>
              <a:buAutoNum type="alphaLcParenR"/>
            </a:pPr>
            <a:r>
              <a:rPr lang="nl-NL" dirty="0"/>
              <a:t>Op papier</a:t>
            </a:r>
          </a:p>
          <a:p>
            <a:pPr marL="1216025" lvl="2" indent="-342900">
              <a:buFont typeface="+mj-lt"/>
              <a:buAutoNum type="alphaLcParenR"/>
            </a:pPr>
            <a:r>
              <a:rPr lang="nl-NL" dirty="0"/>
              <a:t>Op een andere duurzame drager, of</a:t>
            </a:r>
          </a:p>
          <a:p>
            <a:pPr marL="1216025" lvl="2" indent="-342900">
              <a:buFont typeface="+mj-lt"/>
              <a:buAutoNum type="alphaLcParenR"/>
            </a:pPr>
            <a:r>
              <a:rPr lang="nl-NL" dirty="0"/>
              <a:t>Op de website</a:t>
            </a:r>
          </a:p>
          <a:p>
            <a:pPr marL="808038" lvl="1" indent="-342900">
              <a:buFont typeface="+mj-lt"/>
              <a:buAutoNum type="arabicPeriod"/>
            </a:pPr>
            <a:r>
              <a:rPr lang="nl-NL" dirty="0"/>
              <a:t>Het EID hoeft niet voorafgaand aan de AFM te worden verstrekt</a:t>
            </a:r>
          </a:p>
          <a:p>
            <a:pPr marL="808038" lvl="1" indent="-342900">
              <a:buFont typeface="+mj-lt"/>
              <a:buAutoNum type="arabicPeriod"/>
            </a:pPr>
            <a:r>
              <a:rPr lang="nl-NL" dirty="0"/>
              <a:t>Evaluatie bij belangrijke wijzigingen, of na 12 maanden</a:t>
            </a:r>
          </a:p>
          <a:p>
            <a:pPr marL="808038" lvl="1" indent="-342900">
              <a:buFont typeface="+mj-lt"/>
              <a:buAutoNum type="arabicPeriod"/>
            </a:pPr>
            <a:endParaRPr lang="nl-NL" dirty="0"/>
          </a:p>
          <a:p>
            <a:pPr marL="808038" lvl="1" indent="-342900">
              <a:buFont typeface="+mj-lt"/>
              <a:buAutoNum type="arabicPeriod"/>
            </a:pPr>
            <a:endParaRPr lang="nl-NL" dirty="0"/>
          </a:p>
          <a:p>
            <a:pPr marL="808038" lvl="1" indent="-342900">
              <a:buFont typeface="+mj-lt"/>
              <a:buAutoNum type="arabicPeriod"/>
            </a:pPr>
            <a:endParaRPr lang="nl-NL" dirty="0"/>
          </a:p>
          <a:p>
            <a:pPr lvl="2">
              <a:buFont typeface="Arial" panose="020B0604020202020204" pitchFamily="34" charset="0"/>
              <a:buChar char="•"/>
            </a:pPr>
            <a:endParaRPr lang="nl-NL" sz="1400" dirty="0"/>
          </a:p>
        </p:txBody>
      </p:sp>
      <p:sp>
        <p:nvSpPr>
          <p:cNvPr id="4" name="Tijdelijke aanduiding voor dianummer 3"/>
          <p:cNvSpPr>
            <a:spLocks noGrp="1"/>
          </p:cNvSpPr>
          <p:nvPr>
            <p:ph type="sldNum" sz="quarter" idx="10"/>
          </p:nvPr>
        </p:nvSpPr>
        <p:spPr/>
        <p:txBody>
          <a:bodyPr/>
          <a:lstStyle/>
          <a:p>
            <a:r>
              <a:rPr lang="en-US" altLang="nl-NL">
                <a:solidFill>
                  <a:srgbClr val="3E3D40"/>
                </a:solidFill>
              </a:rPr>
              <a:t> | </a:t>
            </a:r>
            <a:fld id="{DC211146-4C2C-46A0-AE91-CDFFF53CC91A}" type="datetime1">
              <a:rPr lang="en-US" altLang="nl-NL" smtClean="0">
                <a:solidFill>
                  <a:srgbClr val="3E3D40"/>
                </a:solidFill>
              </a:rPr>
              <a:pPr/>
              <a:t>29-09-2020</a:t>
            </a:fld>
            <a:r>
              <a:rPr lang="en-US" altLang="nl-NL">
                <a:solidFill>
                  <a:srgbClr val="3E3D40"/>
                </a:solidFill>
              </a:rPr>
              <a:t> | pag </a:t>
            </a:r>
            <a:fld id="{164D89D1-16FD-40B3-AD22-1F418E8B3687}" type="slidenum">
              <a:rPr lang="en-US" altLang="nl-NL" smtClean="0">
                <a:solidFill>
                  <a:srgbClr val="3E3D40"/>
                </a:solidFill>
              </a:rPr>
              <a:pPr/>
              <a:t>5</a:t>
            </a:fld>
            <a:endParaRPr lang="en-US" altLang="nl-NL">
              <a:solidFill>
                <a:srgbClr val="3E3D40"/>
              </a:solidFill>
            </a:endParaRPr>
          </a:p>
        </p:txBody>
      </p:sp>
    </p:spTree>
    <p:extLst>
      <p:ext uri="{BB962C8B-B14F-4D97-AF65-F5344CB8AC3E}">
        <p14:creationId xmlns:p14="http://schemas.microsoft.com/office/powerpoint/2010/main" val="2013259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Het KID – de inhoud</a:t>
            </a:r>
          </a:p>
        </p:txBody>
      </p:sp>
      <p:sp>
        <p:nvSpPr>
          <p:cNvPr id="3" name="Tijdelijke aanduiding voor inhoud 2"/>
          <p:cNvSpPr>
            <a:spLocks noGrp="1"/>
          </p:cNvSpPr>
          <p:nvPr>
            <p:ph idx="1"/>
          </p:nvPr>
        </p:nvSpPr>
        <p:spPr>
          <a:xfrm>
            <a:off x="1014943" y="1227138"/>
            <a:ext cx="10160000" cy="4337050"/>
          </a:xfrm>
        </p:spPr>
        <p:txBody>
          <a:bodyPr/>
          <a:lstStyle/>
          <a:p>
            <a:pPr marL="808038" lvl="1" indent="-342900">
              <a:buFont typeface="+mj-lt"/>
              <a:buAutoNum type="arabicPeriod"/>
            </a:pPr>
            <a:r>
              <a:rPr lang="nl-NL" dirty="0"/>
              <a:t>Doel</a:t>
            </a:r>
          </a:p>
          <a:p>
            <a:pPr marL="808038" lvl="1" indent="-342900">
              <a:buFont typeface="+mj-lt"/>
              <a:buAutoNum type="arabicPeriod"/>
            </a:pPr>
            <a:r>
              <a:rPr lang="nl-NL" dirty="0"/>
              <a:t>Product</a:t>
            </a:r>
          </a:p>
          <a:p>
            <a:pPr marL="808038" lvl="1" indent="-342900">
              <a:buFont typeface="+mj-lt"/>
              <a:buAutoNum type="arabicPeriod"/>
            </a:pPr>
            <a:r>
              <a:rPr lang="nl-NL" dirty="0"/>
              <a:t>Waarschuwing</a:t>
            </a:r>
          </a:p>
          <a:p>
            <a:pPr marL="808038" lvl="1" indent="-342900">
              <a:buFont typeface="+mj-lt"/>
              <a:buAutoNum type="arabicPeriod"/>
            </a:pPr>
            <a:r>
              <a:rPr lang="nl-NL" dirty="0"/>
              <a:t>Wat is dit voor een product? (Soort, doelstellingen, op wie PRIIP is gericht)</a:t>
            </a:r>
          </a:p>
          <a:p>
            <a:pPr marL="808038" lvl="1" indent="-342900">
              <a:buFont typeface="+mj-lt"/>
              <a:buAutoNum type="arabicPeriod"/>
            </a:pPr>
            <a:r>
              <a:rPr lang="nl-NL" dirty="0"/>
              <a:t>Wat zijn de risico’s en wat kan ik ervoor terugkrijgen? (Risico indicator en prestatie scenario’s)</a:t>
            </a:r>
          </a:p>
          <a:p>
            <a:pPr marL="808038" lvl="1" indent="-342900">
              <a:buFont typeface="+mj-lt"/>
              <a:buAutoNum type="arabicPeriod"/>
            </a:pPr>
            <a:r>
              <a:rPr lang="nl-NL" dirty="0"/>
              <a:t>Wat gebeurt er als de Beheerder niet kan uitbetalen?</a:t>
            </a:r>
          </a:p>
          <a:p>
            <a:pPr marL="808038" lvl="1" indent="-342900">
              <a:buFont typeface="+mj-lt"/>
              <a:buAutoNum type="arabicPeriod"/>
            </a:pPr>
            <a:r>
              <a:rPr lang="nl-NL" dirty="0"/>
              <a:t>Wat zijn de kosten? (Kosten in de loop van de tijd, samenstelling van de kosten)</a:t>
            </a:r>
          </a:p>
          <a:p>
            <a:pPr marL="808038" lvl="1" indent="-342900">
              <a:buFont typeface="+mj-lt"/>
              <a:buAutoNum type="arabicPeriod"/>
            </a:pPr>
            <a:r>
              <a:rPr lang="nl-NL" dirty="0"/>
              <a:t>Hoe lang moet ik het houden en kan ik er eerder geld uit halen?</a:t>
            </a:r>
          </a:p>
          <a:p>
            <a:pPr marL="808038" lvl="1" indent="-342900">
              <a:buFont typeface="+mj-lt"/>
              <a:buAutoNum type="arabicPeriod"/>
            </a:pPr>
            <a:r>
              <a:rPr lang="nl-NL" dirty="0"/>
              <a:t>Hoe kan ik een klacht indienen?</a:t>
            </a:r>
          </a:p>
          <a:p>
            <a:pPr marL="808038" lvl="1" indent="-342900">
              <a:buFont typeface="+mj-lt"/>
              <a:buAutoNum type="arabicPeriod"/>
            </a:pPr>
            <a:r>
              <a:rPr lang="nl-NL" dirty="0"/>
              <a:t> Andere nuttige informatie</a:t>
            </a:r>
          </a:p>
          <a:p>
            <a:pPr marL="808038" lvl="1" indent="-342900">
              <a:buFont typeface="+mj-lt"/>
              <a:buAutoNum type="arabicPeriod"/>
            </a:pPr>
            <a:endParaRPr lang="nl-NL" dirty="0"/>
          </a:p>
          <a:p>
            <a:pPr lvl="2">
              <a:buFont typeface="Arial" panose="020B0604020202020204" pitchFamily="34" charset="0"/>
              <a:buChar char="•"/>
            </a:pPr>
            <a:endParaRPr lang="nl-NL" sz="1400" dirty="0"/>
          </a:p>
        </p:txBody>
      </p:sp>
      <p:sp>
        <p:nvSpPr>
          <p:cNvPr id="4" name="Tijdelijke aanduiding voor dianummer 3"/>
          <p:cNvSpPr>
            <a:spLocks noGrp="1"/>
          </p:cNvSpPr>
          <p:nvPr>
            <p:ph type="sldNum" sz="quarter" idx="10"/>
          </p:nvPr>
        </p:nvSpPr>
        <p:spPr/>
        <p:txBody>
          <a:bodyPr/>
          <a:lstStyle/>
          <a:p>
            <a:r>
              <a:rPr lang="en-US" altLang="nl-NL">
                <a:solidFill>
                  <a:srgbClr val="3E3D40"/>
                </a:solidFill>
              </a:rPr>
              <a:t> | </a:t>
            </a:r>
            <a:fld id="{DC211146-4C2C-46A0-AE91-CDFFF53CC91A}" type="datetime1">
              <a:rPr lang="en-US" altLang="nl-NL" smtClean="0">
                <a:solidFill>
                  <a:srgbClr val="3E3D40"/>
                </a:solidFill>
              </a:rPr>
              <a:pPr/>
              <a:t>29-09-2020</a:t>
            </a:fld>
            <a:r>
              <a:rPr lang="en-US" altLang="nl-NL">
                <a:solidFill>
                  <a:srgbClr val="3E3D40"/>
                </a:solidFill>
              </a:rPr>
              <a:t> | pag </a:t>
            </a:r>
            <a:fld id="{164D89D1-16FD-40B3-AD22-1F418E8B3687}" type="slidenum">
              <a:rPr lang="en-US" altLang="nl-NL" smtClean="0">
                <a:solidFill>
                  <a:srgbClr val="3E3D40"/>
                </a:solidFill>
              </a:rPr>
              <a:pPr/>
              <a:t>6</a:t>
            </a:fld>
            <a:endParaRPr lang="en-US" altLang="nl-NL">
              <a:solidFill>
                <a:srgbClr val="3E3D40"/>
              </a:solidFill>
            </a:endParaRPr>
          </a:p>
        </p:txBody>
      </p:sp>
    </p:spTree>
    <p:extLst>
      <p:ext uri="{BB962C8B-B14F-4D97-AF65-F5344CB8AC3E}">
        <p14:creationId xmlns:p14="http://schemas.microsoft.com/office/powerpoint/2010/main" val="1846741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Het KID – wijzigingen?</a:t>
            </a:r>
          </a:p>
        </p:txBody>
      </p:sp>
      <p:sp>
        <p:nvSpPr>
          <p:cNvPr id="3" name="Tijdelijke aanduiding voor inhoud 2"/>
          <p:cNvSpPr>
            <a:spLocks noGrp="1"/>
          </p:cNvSpPr>
          <p:nvPr>
            <p:ph idx="1"/>
          </p:nvPr>
        </p:nvSpPr>
        <p:spPr>
          <a:xfrm>
            <a:off x="1014943" y="1227138"/>
            <a:ext cx="10160000" cy="4337050"/>
          </a:xfrm>
        </p:spPr>
        <p:txBody>
          <a:bodyPr/>
          <a:lstStyle/>
          <a:p>
            <a:pPr marL="808038" lvl="1" indent="-342900">
              <a:buFont typeface="+mj-lt"/>
              <a:buAutoNum type="arabicPeriod"/>
            </a:pPr>
            <a:r>
              <a:rPr lang="en-US" dirty="0"/>
              <a:t>Draft Final Report following consultation on draft regulatory technical standards to amend the PRIIPs KID van de ESA’s (EBA, EIOPA en ESMA) van 30 </a:t>
            </a:r>
            <a:r>
              <a:rPr lang="en-US" dirty="0" err="1"/>
              <a:t>juni</a:t>
            </a:r>
            <a:r>
              <a:rPr lang="en-US" dirty="0"/>
              <a:t> 2020</a:t>
            </a:r>
          </a:p>
          <a:p>
            <a:pPr marL="808038" lvl="1" indent="-342900">
              <a:buFont typeface="+mj-lt"/>
              <a:buAutoNum type="arabicPeriod"/>
            </a:pPr>
            <a:r>
              <a:rPr lang="nl-NL" dirty="0"/>
              <a:t>Consumer </a:t>
            </a:r>
            <a:r>
              <a:rPr lang="nl-NL" dirty="0" err="1"/>
              <a:t>testing</a:t>
            </a:r>
            <a:endParaRPr lang="nl-NL" dirty="0"/>
          </a:p>
          <a:p>
            <a:pPr marL="808038" lvl="1" indent="-342900">
              <a:buFont typeface="+mj-lt"/>
              <a:buAutoNum type="arabicPeriod"/>
            </a:pPr>
            <a:r>
              <a:rPr lang="en-US" dirty="0"/>
              <a:t>The recommendation of the ESAs is to avoid the coexistence of the PRIIPs KID and the UCITS KIID</a:t>
            </a:r>
            <a:endParaRPr lang="nl-NL" dirty="0"/>
          </a:p>
          <a:p>
            <a:pPr lvl="2">
              <a:buFont typeface="Arial" panose="020B0604020202020204" pitchFamily="34" charset="0"/>
              <a:buChar char="•"/>
            </a:pPr>
            <a:endParaRPr lang="nl-NL" sz="1400" dirty="0"/>
          </a:p>
        </p:txBody>
      </p:sp>
      <p:sp>
        <p:nvSpPr>
          <p:cNvPr id="4" name="Tijdelijke aanduiding voor dianummer 3"/>
          <p:cNvSpPr>
            <a:spLocks noGrp="1"/>
          </p:cNvSpPr>
          <p:nvPr>
            <p:ph type="sldNum" sz="quarter" idx="10"/>
          </p:nvPr>
        </p:nvSpPr>
        <p:spPr/>
        <p:txBody>
          <a:bodyPr/>
          <a:lstStyle/>
          <a:p>
            <a:r>
              <a:rPr lang="en-US" altLang="nl-NL">
                <a:solidFill>
                  <a:srgbClr val="3E3D40"/>
                </a:solidFill>
              </a:rPr>
              <a:t> | </a:t>
            </a:r>
            <a:fld id="{DC211146-4C2C-46A0-AE91-CDFFF53CC91A}" type="datetime1">
              <a:rPr lang="en-US" altLang="nl-NL" smtClean="0">
                <a:solidFill>
                  <a:srgbClr val="3E3D40"/>
                </a:solidFill>
              </a:rPr>
              <a:pPr/>
              <a:t>29-09-2020</a:t>
            </a:fld>
            <a:r>
              <a:rPr lang="en-US" altLang="nl-NL">
                <a:solidFill>
                  <a:srgbClr val="3E3D40"/>
                </a:solidFill>
              </a:rPr>
              <a:t> | pag </a:t>
            </a:r>
            <a:fld id="{164D89D1-16FD-40B3-AD22-1F418E8B3687}" type="slidenum">
              <a:rPr lang="en-US" altLang="nl-NL" smtClean="0">
                <a:solidFill>
                  <a:srgbClr val="3E3D40"/>
                </a:solidFill>
              </a:rPr>
              <a:pPr/>
              <a:t>7</a:t>
            </a:fld>
            <a:endParaRPr lang="en-US" altLang="nl-NL">
              <a:solidFill>
                <a:srgbClr val="3E3D40"/>
              </a:solidFill>
            </a:endParaRPr>
          </a:p>
        </p:txBody>
      </p:sp>
    </p:spTree>
    <p:extLst>
      <p:ext uri="{BB962C8B-B14F-4D97-AF65-F5344CB8AC3E}">
        <p14:creationId xmlns:p14="http://schemas.microsoft.com/office/powerpoint/2010/main" val="298421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4. Vragen</a:t>
            </a:r>
          </a:p>
        </p:txBody>
      </p:sp>
      <p:sp>
        <p:nvSpPr>
          <p:cNvPr id="3" name="Tijdelijke aanduiding voor inhoud 2"/>
          <p:cNvSpPr>
            <a:spLocks noGrp="1"/>
          </p:cNvSpPr>
          <p:nvPr>
            <p:ph idx="1"/>
          </p:nvPr>
        </p:nvSpPr>
        <p:spPr>
          <a:xfrm>
            <a:off x="1014943" y="1227138"/>
            <a:ext cx="10160000" cy="4337050"/>
          </a:xfrm>
        </p:spPr>
        <p:txBody>
          <a:bodyPr/>
          <a:lstStyle/>
          <a:p>
            <a:pPr marL="808038" lvl="1" indent="-342900">
              <a:buFont typeface="+mj-lt"/>
              <a:buAutoNum type="arabicPeriod"/>
            </a:pPr>
            <a:endParaRPr lang="nl-NL" dirty="0"/>
          </a:p>
          <a:p>
            <a:pPr marL="808038" lvl="1" indent="-342900">
              <a:buFont typeface="+mj-lt"/>
              <a:buAutoNum type="arabicPeriod"/>
            </a:pPr>
            <a:endParaRPr lang="nl-NL" dirty="0"/>
          </a:p>
          <a:p>
            <a:pPr marL="808038" lvl="1" indent="-342900">
              <a:buFont typeface="+mj-lt"/>
              <a:buAutoNum type="arabicPeriod"/>
            </a:pPr>
            <a:endParaRPr lang="nl-NL" dirty="0"/>
          </a:p>
          <a:p>
            <a:pPr lvl="2">
              <a:buFont typeface="Arial" panose="020B0604020202020204" pitchFamily="34" charset="0"/>
              <a:buChar char="•"/>
            </a:pPr>
            <a:endParaRPr lang="nl-NL" sz="1400" dirty="0"/>
          </a:p>
        </p:txBody>
      </p:sp>
      <p:sp>
        <p:nvSpPr>
          <p:cNvPr id="4" name="Tijdelijke aanduiding voor dianummer 3"/>
          <p:cNvSpPr>
            <a:spLocks noGrp="1"/>
          </p:cNvSpPr>
          <p:nvPr>
            <p:ph type="sldNum" sz="quarter" idx="10"/>
          </p:nvPr>
        </p:nvSpPr>
        <p:spPr/>
        <p:txBody>
          <a:bodyPr/>
          <a:lstStyle/>
          <a:p>
            <a:r>
              <a:rPr lang="en-US" altLang="nl-NL">
                <a:solidFill>
                  <a:srgbClr val="3E3D40"/>
                </a:solidFill>
              </a:rPr>
              <a:t> | </a:t>
            </a:r>
            <a:fld id="{DC211146-4C2C-46A0-AE91-CDFFF53CC91A}" type="datetime1">
              <a:rPr lang="en-US" altLang="nl-NL" smtClean="0">
                <a:solidFill>
                  <a:srgbClr val="3E3D40"/>
                </a:solidFill>
              </a:rPr>
              <a:pPr/>
              <a:t>29-09-2020</a:t>
            </a:fld>
            <a:r>
              <a:rPr lang="en-US" altLang="nl-NL">
                <a:solidFill>
                  <a:srgbClr val="3E3D40"/>
                </a:solidFill>
              </a:rPr>
              <a:t> | pag </a:t>
            </a:r>
            <a:fld id="{164D89D1-16FD-40B3-AD22-1F418E8B3687}" type="slidenum">
              <a:rPr lang="en-US" altLang="nl-NL" smtClean="0">
                <a:solidFill>
                  <a:srgbClr val="3E3D40"/>
                </a:solidFill>
              </a:rPr>
              <a:pPr/>
              <a:t>8</a:t>
            </a:fld>
            <a:endParaRPr lang="en-US" altLang="nl-NL">
              <a:solidFill>
                <a:srgbClr val="3E3D40"/>
              </a:solidFill>
            </a:endParaRPr>
          </a:p>
        </p:txBody>
      </p:sp>
    </p:spTree>
    <p:extLst>
      <p:ext uri="{BB962C8B-B14F-4D97-AF65-F5344CB8AC3E}">
        <p14:creationId xmlns:p14="http://schemas.microsoft.com/office/powerpoint/2010/main" val="2587411653"/>
      </p:ext>
    </p:extLst>
  </p:cSld>
  <p:clrMapOvr>
    <a:masterClrMapping/>
  </p:clrMapOvr>
</p:sld>
</file>

<file path=ppt/theme/theme1.xml><?xml version="1.0" encoding="utf-8"?>
<a:theme xmlns:a="http://schemas.openxmlformats.org/drawingml/2006/main" name="1_Blank">
  <a:themeElements>
    <a:clrScheme name="1_Blank 1">
      <a:dk1>
        <a:srgbClr val="3E3D40"/>
      </a:dk1>
      <a:lt1>
        <a:srgbClr val="FFFFFF"/>
      </a:lt1>
      <a:dk2>
        <a:srgbClr val="707172"/>
      </a:dk2>
      <a:lt2>
        <a:srgbClr val="ECEDED"/>
      </a:lt2>
      <a:accent1>
        <a:srgbClr val="DDDFDF"/>
      </a:accent1>
      <a:accent2>
        <a:srgbClr val="C6C7C8"/>
      </a:accent2>
      <a:accent3>
        <a:srgbClr val="FFFFFF"/>
      </a:accent3>
      <a:accent4>
        <a:srgbClr val="343335"/>
      </a:accent4>
      <a:accent5>
        <a:srgbClr val="EBECEC"/>
      </a:accent5>
      <a:accent6>
        <a:srgbClr val="B3B4B5"/>
      </a:accent6>
      <a:hlink>
        <a:srgbClr val="707172"/>
      </a:hlink>
      <a:folHlink>
        <a:srgbClr val="E32119"/>
      </a:folHlink>
    </a:clrScheme>
    <a:fontScheme name="1_Blank">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lank 1">
        <a:dk1>
          <a:srgbClr val="3E3D40"/>
        </a:dk1>
        <a:lt1>
          <a:srgbClr val="FFFFFF"/>
        </a:lt1>
        <a:dk2>
          <a:srgbClr val="707172"/>
        </a:dk2>
        <a:lt2>
          <a:srgbClr val="ECEDED"/>
        </a:lt2>
        <a:accent1>
          <a:srgbClr val="DDDFDF"/>
        </a:accent1>
        <a:accent2>
          <a:srgbClr val="C6C7C8"/>
        </a:accent2>
        <a:accent3>
          <a:srgbClr val="FFFFFF"/>
        </a:accent3>
        <a:accent4>
          <a:srgbClr val="343335"/>
        </a:accent4>
        <a:accent5>
          <a:srgbClr val="EBECEC"/>
        </a:accent5>
        <a:accent6>
          <a:srgbClr val="B3B4B5"/>
        </a:accent6>
        <a:hlink>
          <a:srgbClr val="707172"/>
        </a:hlink>
        <a:folHlink>
          <a:srgbClr val="E3211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reed NVP template 2017" id="{37C888D9-73BE-4278-B14E-2D0BE2F35908}" vid="{144A4FF0-CD4D-4A51-ACB5-41EB940BF92E}"/>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592</Words>
  <Application>Microsoft Office PowerPoint</Application>
  <PresentationFormat>Widescreen</PresentationFormat>
  <Paragraphs>69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Gothic</vt:lpstr>
      <vt:lpstr>Verdana</vt:lpstr>
      <vt:lpstr>1_Blank</vt:lpstr>
      <vt:lpstr>NVP ‘Key Information Document’</vt:lpstr>
      <vt:lpstr>Agenda</vt:lpstr>
      <vt:lpstr>1. Introductie</vt:lpstr>
      <vt:lpstr>2. Uitgangspunten</vt:lpstr>
      <vt:lpstr>3. Het KID – de vorm en beschikbaarstelling</vt:lpstr>
      <vt:lpstr>3. Het KID – de inhoud</vt:lpstr>
      <vt:lpstr>3. Het KID – wijzigingen?</vt:lpstr>
      <vt:lpstr>4. Vragen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