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charts/chart2.xml" ContentType="application/vnd.openxmlformats-officedocument.drawingml.chart+xml"/>
  <Override PartName="/ppt/charts/colors2.xml" ContentType="application/vnd.ms-office.chartcolorstyle+xml"/>
  <Override PartName="/ppt/charts/style2.xml" ContentType="application/vnd.ms-office.chartstyle+xml"/>
  <Override PartName="/ppt/slideLayouts/slideLayout13.xml" ContentType="application/vnd.openxmlformats-officedocument.presentationml.slideLayout+xml"/>
  <Override PartName="/ppt/theme/theme1.xml" ContentType="application/vnd.openxmlformats-officedocument.theme+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slideLayouts/slideLayout12.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charts/chart4.xml" ContentType="application/vnd.openxmlformats-officedocument.drawingml.chart+xml"/>
  <Override PartName="/ppt/charts/colors4.xml" ContentType="application/vnd.ms-office.chartcolorstyle+xml"/>
  <Override PartName="/ppt/charts/style4.xml" ContentType="application/vnd.ms-office.chartstyle+xml"/>
  <Override PartName="/ppt/slideLayouts/slideLayout5.xml" ContentType="application/vnd.openxmlformats-officedocument.presentationml.slideLayout+xml"/>
  <Override PartName="/ppt/slideLayouts/slideLayout15.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charts/chart3.xml" ContentType="application/vnd.openxmlformats-officedocument.drawingml.chart+xml"/>
  <Override PartName="/ppt/charts/colors3.xml" ContentType="application/vnd.ms-office.chartcolorstyle+xml"/>
  <Override PartName="/ppt/charts/style3.xml" ContentType="application/vnd.ms-office.chartstyle+xml"/>
  <Override PartName="/ppt/slideLayouts/slideLayout14.xml" ContentType="application/vnd.openxmlformats-officedocument.presentationml.slideLayout+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presProps.xml" ContentType="application/vnd.openxmlformats-officedocument.presentationml.presProps+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notesMasters/notesMaster1.xml" ContentType="application/vnd.openxmlformats-officedocument.presentationml.notesMaster+xml"/>
  <Override PartName="/ppt/theme/theme2.xml" ContentType="application/vnd.openxmlformats-officedocument.theme+xml"/>
  <Override PartName="/docProps/app.xml" ContentType="application/vnd.openxmlformats-officedocument.extended-properties+xml"/>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58" r:id="rId2"/>
    <p:sldId id="376" r:id="rId3"/>
    <p:sldId id="377" r:id="rId4"/>
    <p:sldId id="378" r:id="rId5"/>
    <p:sldId id="379" r:id="rId6"/>
    <p:sldId id="381" r:id="rId7"/>
    <p:sldId id="382" r:id="rId8"/>
    <p:sldId id="380" r:id="rId9"/>
  </p:sldIdLst>
  <p:sldSz cx="12192000" cy="6858000"/>
  <p:notesSz cx="6797675" cy="992822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221B"/>
    <a:srgbClr val="A8A9AA"/>
    <a:srgbClr val="B1221B"/>
    <a:srgbClr val="454545"/>
    <a:srgbClr val="888888"/>
    <a:srgbClr val="6F6F6F"/>
    <a:srgbClr val="7071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3" Type="http://schemas.openxmlformats.org/officeDocument/2006/relationships/viewProps" Target="viewProps.xml" />
  <Relationship Id="rId12" Type="http://schemas.openxmlformats.org/officeDocument/2006/relationships/presProps" Target="presProps.xml" />
  <Relationship Id="rId1" Type="http://schemas.openxmlformats.org/officeDocument/2006/relationships/slideMaster" Target="slideMasters/slideMaster1.xml" />
  <Relationship Id="rId11" Type="http://schemas.openxmlformats.org/officeDocument/2006/relationships/handoutMaster" Target="handoutMasters/handoutMaster1.xml" />
  <Relationship Id="rId15" Type="http://schemas.openxmlformats.org/officeDocument/2006/relationships/tableStyles" Target="tableStyles.xml" />
  <Relationship Id="rId10" Type="http://schemas.openxmlformats.org/officeDocument/2006/relationships/notesMaster" Target="notesMasters/notesMaster1.xml" />
  <Relationship Id="rId14" Type="http://schemas.openxmlformats.org/officeDocument/2006/relationships/theme" Target="theme/theme1.xml" />
</Relationships>
</file>

<file path=ppt/charts/_rels/chart1.xml.rels>&#65279;<?xml version="1.0" encoding="UTF-8" standalone="yes"?>
<Relationships xmlns="http://schemas.openxmlformats.org/package/2006/relationships">
  <Relationship Id="rId3" Type="http://schemas.openxmlformats.org/officeDocument/2006/relationships/package" Target="../embeddings/Microsoft_Excel_Worksheet.xlsx" />
  <Relationship Id="rId2" Type="http://schemas.microsoft.com/office/2011/relationships/chartColorStyle" Target="colors1.xml" />
  <Relationship Id="rId1" Type="http://schemas.microsoft.com/office/2011/relationships/chartStyle" Target="style1.xml" />
</Relationships>
</file>

<file path=ppt/charts/_rels/chart2.xml.rels>&#65279;<?xml version="1.0" encoding="UTF-8" standalone="yes"?>
<Relationships xmlns="http://schemas.openxmlformats.org/package/2006/relationships">
  <Relationship Id="rId3" Type="http://schemas.openxmlformats.org/officeDocument/2006/relationships/package" Target="../embeddings/Microsoft_Excel_Worksheet1.xlsx" />
  <Relationship Id="rId2" Type="http://schemas.microsoft.com/office/2011/relationships/chartColorStyle" Target="colors2.xml" />
  <Relationship Id="rId1" Type="http://schemas.microsoft.com/office/2011/relationships/chartStyle" Target="style2.xml" />
</Relationships>
</file>

<file path=ppt/charts/_rels/chart3.xml.rels>&#65279;<?xml version="1.0" encoding="UTF-8" standalone="yes"?>
<Relationships xmlns="http://schemas.openxmlformats.org/package/2006/relationships">
  <Relationship Id="rId3" Type="http://schemas.openxmlformats.org/officeDocument/2006/relationships/package" Target="../embeddings/Microsoft_Excel_Worksheet2.xlsx" />
  <Relationship Id="rId2" Type="http://schemas.microsoft.com/office/2011/relationships/chartColorStyle" Target="colors3.xml" />
  <Relationship Id="rId1" Type="http://schemas.microsoft.com/office/2011/relationships/chartStyle" Target="style3.xml" />
</Relationships>
</file>

<file path=ppt/charts/_rels/chart4.xml.rels>&#65279;<?xml version="1.0" encoding="UTF-8" standalone="yes"?>
<Relationships xmlns="http://schemas.openxmlformats.org/package/2006/relationships">
  <Relationship Id="rId3" Type="http://schemas.openxmlformats.org/officeDocument/2006/relationships/package" Target="../embeddings/Microsoft_Excel_Worksheet3.xlsx" />
  <Relationship Id="rId2" Type="http://schemas.microsoft.com/office/2011/relationships/chartColorStyle" Target="colors4.xml" />
  <Relationship Id="rId1" Type="http://schemas.microsoft.com/office/2011/relationships/chartStyle" Target="style4.xml" />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Blad1!$B$1</c:f>
              <c:strCache>
                <c:ptCount val="1"/>
                <c:pt idx="0">
                  <c:v>Investeringen</c:v>
                </c:pt>
              </c:strCache>
            </c:strRef>
          </c:tx>
          <c:spPr>
            <a:solidFill>
              <a:srgbClr val="707172"/>
            </a:solidFill>
            <a:ln>
              <a:noFill/>
            </a:ln>
            <a:effectLst/>
          </c:spPr>
          <c:invertIfNegative val="0"/>
          <c:cat>
            <c:numRef>
              <c:f>Blad1!$A$2:$A$9</c:f>
              <c:numCache>
                <c:formatCode>General</c:formatCode>
                <c:ptCount val="8"/>
                <c:pt idx="0">
                  <c:v>2009</c:v>
                </c:pt>
                <c:pt idx="1">
                  <c:v>2010</c:v>
                </c:pt>
                <c:pt idx="2">
                  <c:v>2011</c:v>
                </c:pt>
                <c:pt idx="3">
                  <c:v>2012</c:v>
                </c:pt>
                <c:pt idx="4">
                  <c:v>2013</c:v>
                </c:pt>
                <c:pt idx="5">
                  <c:v>2014</c:v>
                </c:pt>
                <c:pt idx="6">
                  <c:v>2015</c:v>
                </c:pt>
                <c:pt idx="7">
                  <c:v>2016</c:v>
                </c:pt>
              </c:numCache>
            </c:numRef>
          </c:cat>
          <c:val>
            <c:numRef>
              <c:f>Blad1!$B$2:$B$9</c:f>
              <c:numCache>
                <c:formatCode>General</c:formatCode>
                <c:ptCount val="8"/>
                <c:pt idx="0">
                  <c:v>5</c:v>
                </c:pt>
                <c:pt idx="1">
                  <c:v>2</c:v>
                </c:pt>
                <c:pt idx="2">
                  <c:v>1</c:v>
                </c:pt>
                <c:pt idx="3">
                  <c:v>2</c:v>
                </c:pt>
                <c:pt idx="4">
                  <c:v>2</c:v>
                </c:pt>
                <c:pt idx="5">
                  <c:v>4</c:v>
                </c:pt>
                <c:pt idx="6">
                  <c:v>5</c:v>
                </c:pt>
                <c:pt idx="7">
                  <c:v>4</c:v>
                </c:pt>
              </c:numCache>
            </c:numRef>
          </c:val>
          <c:extLst>
            <c:ext xmlns:c16="http://schemas.microsoft.com/office/drawing/2014/chart" uri="{C3380CC4-5D6E-409C-BE32-E72D297353CC}">
              <c16:uniqueId val="{00000000-4DB6-45B3-8A84-A7976F1E3F0C}"/>
            </c:ext>
          </c:extLst>
        </c:ser>
        <c:ser>
          <c:idx val="1"/>
          <c:order val="1"/>
          <c:tx>
            <c:strRef>
              <c:f>Blad1!$C$1</c:f>
              <c:strCache>
                <c:ptCount val="1"/>
                <c:pt idx="0">
                  <c:v>Desinvesteringen</c:v>
                </c:pt>
              </c:strCache>
            </c:strRef>
          </c:tx>
          <c:spPr>
            <a:solidFill>
              <a:srgbClr val="A8A9AA"/>
            </a:solidFill>
            <a:ln>
              <a:noFill/>
            </a:ln>
            <a:effectLst/>
          </c:spPr>
          <c:invertIfNegative val="0"/>
          <c:cat>
            <c:numRef>
              <c:f>Blad1!$A$2:$A$9</c:f>
              <c:numCache>
                <c:formatCode>General</c:formatCode>
                <c:ptCount val="8"/>
                <c:pt idx="0">
                  <c:v>2009</c:v>
                </c:pt>
                <c:pt idx="1">
                  <c:v>2010</c:v>
                </c:pt>
                <c:pt idx="2">
                  <c:v>2011</c:v>
                </c:pt>
                <c:pt idx="3">
                  <c:v>2012</c:v>
                </c:pt>
                <c:pt idx="4">
                  <c:v>2013</c:v>
                </c:pt>
                <c:pt idx="5">
                  <c:v>2014</c:v>
                </c:pt>
                <c:pt idx="6">
                  <c:v>2015</c:v>
                </c:pt>
                <c:pt idx="7">
                  <c:v>2016</c:v>
                </c:pt>
              </c:numCache>
            </c:numRef>
          </c:cat>
          <c:val>
            <c:numRef>
              <c:f>Blad1!$C$2:$C$9</c:f>
              <c:numCache>
                <c:formatCode>General</c:formatCode>
                <c:ptCount val="8"/>
                <c:pt idx="0">
                  <c:v>2.4</c:v>
                </c:pt>
                <c:pt idx="1">
                  <c:v>4.4000000000000004</c:v>
                </c:pt>
                <c:pt idx="2">
                  <c:v>1.8</c:v>
                </c:pt>
                <c:pt idx="3">
                  <c:v>2.8</c:v>
                </c:pt>
                <c:pt idx="4">
                  <c:v>2.4</c:v>
                </c:pt>
                <c:pt idx="5">
                  <c:v>4.4000000000000004</c:v>
                </c:pt>
                <c:pt idx="6">
                  <c:v>1.8</c:v>
                </c:pt>
                <c:pt idx="7">
                  <c:v>2.8</c:v>
                </c:pt>
              </c:numCache>
            </c:numRef>
          </c:val>
          <c:extLst>
            <c:ext xmlns:c16="http://schemas.microsoft.com/office/drawing/2014/chart" uri="{C3380CC4-5D6E-409C-BE32-E72D297353CC}">
              <c16:uniqueId val="{00000001-4DB6-45B3-8A84-A7976F1E3F0C}"/>
            </c:ext>
          </c:extLst>
        </c:ser>
        <c:dLbls>
          <c:showLegendKey val="0"/>
          <c:showVal val="0"/>
          <c:showCatName val="0"/>
          <c:showSerName val="0"/>
          <c:showPercent val="0"/>
          <c:showBubbleSize val="0"/>
        </c:dLbls>
        <c:gapWidth val="219"/>
        <c:overlap val="-27"/>
        <c:axId val="339508208"/>
        <c:axId val="339508992"/>
      </c:barChart>
      <c:catAx>
        <c:axId val="339508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EB221B"/>
                </a:solidFill>
                <a:latin typeface="Century Gothic" panose="020B0502020202020204" pitchFamily="34" charset="0"/>
                <a:ea typeface="+mn-ea"/>
                <a:cs typeface="+mn-cs"/>
              </a:defRPr>
            </a:pPr>
            <a:endParaRPr lang="en-US"/>
          </a:p>
        </c:txPr>
        <c:crossAx val="339508992"/>
        <c:crosses val="autoZero"/>
        <c:auto val="1"/>
        <c:lblAlgn val="ctr"/>
        <c:lblOffset val="100"/>
        <c:noMultiLvlLbl val="0"/>
      </c:catAx>
      <c:valAx>
        <c:axId val="339508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EB221B"/>
                </a:solidFill>
                <a:latin typeface="Century Gothic" panose="020B0502020202020204" pitchFamily="34" charset="0"/>
                <a:ea typeface="+mn-ea"/>
                <a:cs typeface="+mn-cs"/>
              </a:defRPr>
            </a:pPr>
            <a:endParaRPr lang="en-US"/>
          </a:p>
        </c:txPr>
        <c:crossAx val="339508208"/>
        <c:crosses val="autoZero"/>
        <c:crossBetween val="between"/>
      </c:valAx>
      <c:spPr>
        <a:noFill/>
        <a:ln>
          <a:noFill/>
        </a:ln>
        <a:effectLst/>
      </c:spPr>
    </c:plotArea>
    <c:legend>
      <c:legendPos val="b"/>
      <c:layout>
        <c:manualLayout>
          <c:xMode val="edge"/>
          <c:yMode val="edge"/>
          <c:x val="0.60932455708661415"/>
          <c:y val="0.94085224281174684"/>
          <c:w val="0.35322588582677167"/>
          <c:h val="4.508525805331827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Blad1!$B$1</c:f>
              <c:strCache>
                <c:ptCount val="1"/>
                <c:pt idx="0">
                  <c:v>2014</c:v>
                </c:pt>
              </c:strCache>
            </c:strRef>
          </c:tx>
          <c:spPr>
            <a:solidFill>
              <a:srgbClr val="707172"/>
            </a:solidFill>
            <a:ln>
              <a:noFill/>
            </a:ln>
            <a:effectLst/>
          </c:spPr>
          <c:invertIfNegative val="0"/>
          <c:cat>
            <c:strRef>
              <c:f>Blad1!$A$2:$A$8</c:f>
              <c:strCache>
                <c:ptCount val="7"/>
                <c:pt idx="0">
                  <c:v>Seed</c:v>
                </c:pt>
                <c:pt idx="1">
                  <c:v>Start-up</c:v>
                </c:pt>
                <c:pt idx="2">
                  <c:v>Later Stage Venture</c:v>
                </c:pt>
                <c:pt idx="3">
                  <c:v>Groei</c:v>
                </c:pt>
                <c:pt idx="4">
                  <c:v>Rescua/Turnaround</c:v>
                </c:pt>
                <c:pt idx="5">
                  <c:v>Vervangingskapitaal</c:v>
                </c:pt>
                <c:pt idx="6">
                  <c:v>Buyout</c:v>
                </c:pt>
              </c:strCache>
            </c:strRef>
          </c:cat>
          <c:val>
            <c:numRef>
              <c:f>Blad1!$B$2:$B$8</c:f>
              <c:numCache>
                <c:formatCode>General</c:formatCode>
                <c:ptCount val="7"/>
                <c:pt idx="0">
                  <c:v>20</c:v>
                </c:pt>
                <c:pt idx="1">
                  <c:v>125</c:v>
                </c:pt>
                <c:pt idx="2">
                  <c:v>40</c:v>
                </c:pt>
                <c:pt idx="3">
                  <c:v>20</c:v>
                </c:pt>
                <c:pt idx="4">
                  <c:v>30</c:v>
                </c:pt>
                <c:pt idx="5">
                  <c:v>60</c:v>
                </c:pt>
                <c:pt idx="6">
                  <c:v>50</c:v>
                </c:pt>
              </c:numCache>
            </c:numRef>
          </c:val>
          <c:extLst>
            <c:ext xmlns:c16="http://schemas.microsoft.com/office/drawing/2014/chart" uri="{C3380CC4-5D6E-409C-BE32-E72D297353CC}">
              <c16:uniqueId val="{00000000-C7D1-4F19-9D26-475945F8ED0F}"/>
            </c:ext>
          </c:extLst>
        </c:ser>
        <c:ser>
          <c:idx val="1"/>
          <c:order val="1"/>
          <c:tx>
            <c:strRef>
              <c:f>Blad1!$C$1</c:f>
              <c:strCache>
                <c:ptCount val="1"/>
                <c:pt idx="0">
                  <c:v>2015</c:v>
                </c:pt>
              </c:strCache>
            </c:strRef>
          </c:tx>
          <c:spPr>
            <a:solidFill>
              <a:srgbClr val="A8A9AA"/>
            </a:solidFill>
            <a:ln>
              <a:noFill/>
            </a:ln>
            <a:effectLst/>
          </c:spPr>
          <c:invertIfNegative val="0"/>
          <c:cat>
            <c:strRef>
              <c:f>Blad1!$A$2:$A$8</c:f>
              <c:strCache>
                <c:ptCount val="7"/>
                <c:pt idx="0">
                  <c:v>Seed</c:v>
                </c:pt>
                <c:pt idx="1">
                  <c:v>Start-up</c:v>
                </c:pt>
                <c:pt idx="2">
                  <c:v>Later Stage Venture</c:v>
                </c:pt>
                <c:pt idx="3">
                  <c:v>Groei</c:v>
                </c:pt>
                <c:pt idx="4">
                  <c:v>Rescua/Turnaround</c:v>
                </c:pt>
                <c:pt idx="5">
                  <c:v>Vervangingskapitaal</c:v>
                </c:pt>
                <c:pt idx="6">
                  <c:v>Buyout</c:v>
                </c:pt>
              </c:strCache>
            </c:strRef>
          </c:cat>
          <c:val>
            <c:numRef>
              <c:f>Blad1!$C$2:$C$8</c:f>
              <c:numCache>
                <c:formatCode>General</c:formatCode>
                <c:ptCount val="7"/>
                <c:pt idx="0">
                  <c:v>30</c:v>
                </c:pt>
                <c:pt idx="1">
                  <c:v>150</c:v>
                </c:pt>
                <c:pt idx="2">
                  <c:v>80</c:v>
                </c:pt>
                <c:pt idx="3">
                  <c:v>40</c:v>
                </c:pt>
                <c:pt idx="4">
                  <c:v>60</c:v>
                </c:pt>
                <c:pt idx="5">
                  <c:v>50</c:v>
                </c:pt>
                <c:pt idx="6">
                  <c:v>40</c:v>
                </c:pt>
              </c:numCache>
            </c:numRef>
          </c:val>
          <c:extLst>
            <c:ext xmlns:c16="http://schemas.microsoft.com/office/drawing/2014/chart" uri="{C3380CC4-5D6E-409C-BE32-E72D297353CC}">
              <c16:uniqueId val="{00000001-C7D1-4F19-9D26-475945F8ED0F}"/>
            </c:ext>
          </c:extLst>
        </c:ser>
        <c:ser>
          <c:idx val="2"/>
          <c:order val="2"/>
          <c:tx>
            <c:strRef>
              <c:f>Blad1!$D$1</c:f>
              <c:strCache>
                <c:ptCount val="1"/>
                <c:pt idx="0">
                  <c:v>2016</c:v>
                </c:pt>
              </c:strCache>
            </c:strRef>
          </c:tx>
          <c:spPr>
            <a:solidFill>
              <a:srgbClr val="888888"/>
            </a:solidFill>
            <a:ln>
              <a:noFill/>
            </a:ln>
            <a:effectLst/>
          </c:spPr>
          <c:invertIfNegative val="0"/>
          <c:cat>
            <c:strRef>
              <c:f>Blad1!$A$2:$A$8</c:f>
              <c:strCache>
                <c:ptCount val="7"/>
                <c:pt idx="0">
                  <c:v>Seed</c:v>
                </c:pt>
                <c:pt idx="1">
                  <c:v>Start-up</c:v>
                </c:pt>
                <c:pt idx="2">
                  <c:v>Later Stage Venture</c:v>
                </c:pt>
                <c:pt idx="3">
                  <c:v>Groei</c:v>
                </c:pt>
                <c:pt idx="4">
                  <c:v>Rescua/Turnaround</c:v>
                </c:pt>
                <c:pt idx="5">
                  <c:v>Vervangingskapitaal</c:v>
                </c:pt>
                <c:pt idx="6">
                  <c:v>Buyout</c:v>
                </c:pt>
              </c:strCache>
            </c:strRef>
          </c:cat>
          <c:val>
            <c:numRef>
              <c:f>Blad1!$D$2:$D$8</c:f>
              <c:numCache>
                <c:formatCode>General</c:formatCode>
                <c:ptCount val="7"/>
                <c:pt idx="0">
                  <c:v>40</c:v>
                </c:pt>
                <c:pt idx="1">
                  <c:v>175</c:v>
                </c:pt>
                <c:pt idx="2">
                  <c:v>50</c:v>
                </c:pt>
                <c:pt idx="3">
                  <c:v>30</c:v>
                </c:pt>
                <c:pt idx="4">
                  <c:v>20</c:v>
                </c:pt>
                <c:pt idx="5">
                  <c:v>20</c:v>
                </c:pt>
                <c:pt idx="6">
                  <c:v>60</c:v>
                </c:pt>
              </c:numCache>
            </c:numRef>
          </c:val>
          <c:extLst>
            <c:ext xmlns:c16="http://schemas.microsoft.com/office/drawing/2014/chart" uri="{C3380CC4-5D6E-409C-BE32-E72D297353CC}">
              <c16:uniqueId val="{00000002-C7D1-4F19-9D26-475945F8ED0F}"/>
            </c:ext>
          </c:extLst>
        </c:ser>
        <c:dLbls>
          <c:showLegendKey val="0"/>
          <c:showVal val="0"/>
          <c:showCatName val="0"/>
          <c:showSerName val="0"/>
          <c:showPercent val="0"/>
          <c:showBubbleSize val="0"/>
        </c:dLbls>
        <c:gapWidth val="219"/>
        <c:overlap val="-27"/>
        <c:axId val="339509776"/>
        <c:axId val="339505072"/>
      </c:barChart>
      <c:catAx>
        <c:axId val="339509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EB221B"/>
                </a:solidFill>
                <a:latin typeface="Century Gothic" panose="020B0502020202020204" pitchFamily="34" charset="0"/>
                <a:ea typeface="+mn-ea"/>
                <a:cs typeface="+mn-cs"/>
              </a:defRPr>
            </a:pPr>
            <a:endParaRPr lang="en-US"/>
          </a:p>
        </c:txPr>
        <c:crossAx val="339505072"/>
        <c:crosses val="autoZero"/>
        <c:auto val="1"/>
        <c:lblAlgn val="ctr"/>
        <c:lblOffset val="100"/>
        <c:noMultiLvlLbl val="0"/>
      </c:catAx>
      <c:valAx>
        <c:axId val="3395050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EB221B"/>
                </a:solidFill>
                <a:latin typeface="Century Gothic" panose="020B0502020202020204" pitchFamily="34" charset="0"/>
                <a:ea typeface="+mn-ea"/>
                <a:cs typeface="+mn-cs"/>
              </a:defRPr>
            </a:pPr>
            <a:endParaRPr lang="en-US"/>
          </a:p>
        </c:txPr>
        <c:crossAx val="339509776"/>
        <c:crosses val="autoZero"/>
        <c:crossBetween val="between"/>
      </c:valAx>
      <c:spPr>
        <a:noFill/>
        <a:ln>
          <a:noFill/>
        </a:ln>
        <a:effectLst/>
      </c:spPr>
    </c:plotArea>
    <c:legend>
      <c:legendPos val="b"/>
      <c:layout>
        <c:manualLayout>
          <c:xMode val="edge"/>
          <c:yMode val="edge"/>
          <c:x val="0.80230353629298712"/>
          <c:y val="0.94085227102520497"/>
          <c:w val="0.16679388011582449"/>
          <c:h val="4.96986270246338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Blad1!$B$1</c:f>
              <c:strCache>
                <c:ptCount val="1"/>
                <c:pt idx="0">
                  <c:v>Noord-Holland</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Blad1!$A$2:$A$8</c:f>
              <c:numCache>
                <c:formatCode>General</c:formatCode>
                <c:ptCount val="7"/>
                <c:pt idx="0">
                  <c:v>2010</c:v>
                </c:pt>
                <c:pt idx="1">
                  <c:v>2011</c:v>
                </c:pt>
                <c:pt idx="2">
                  <c:v>2012</c:v>
                </c:pt>
                <c:pt idx="3">
                  <c:v>2013</c:v>
                </c:pt>
                <c:pt idx="4">
                  <c:v>2014</c:v>
                </c:pt>
                <c:pt idx="5">
                  <c:v>2015</c:v>
                </c:pt>
                <c:pt idx="6">
                  <c:v>2016</c:v>
                </c:pt>
              </c:numCache>
            </c:numRef>
          </c:cat>
          <c:val>
            <c:numRef>
              <c:f>Blad1!$B$2:$B$8</c:f>
              <c:numCache>
                <c:formatCode>General</c:formatCode>
                <c:ptCount val="7"/>
                <c:pt idx="0">
                  <c:v>20</c:v>
                </c:pt>
                <c:pt idx="1">
                  <c:v>60</c:v>
                </c:pt>
                <c:pt idx="2">
                  <c:v>40</c:v>
                </c:pt>
                <c:pt idx="3">
                  <c:v>20</c:v>
                </c:pt>
                <c:pt idx="4">
                  <c:v>30</c:v>
                </c:pt>
                <c:pt idx="5">
                  <c:v>60</c:v>
                </c:pt>
                <c:pt idx="6">
                  <c:v>50</c:v>
                </c:pt>
              </c:numCache>
            </c:numRef>
          </c:val>
          <c:smooth val="0"/>
          <c:extLst>
            <c:ext xmlns:c16="http://schemas.microsoft.com/office/drawing/2014/chart" uri="{C3380CC4-5D6E-409C-BE32-E72D297353CC}">
              <c16:uniqueId val="{00000000-7AC2-49B9-ADA6-91AADFB39730}"/>
            </c:ext>
          </c:extLst>
        </c:ser>
        <c:ser>
          <c:idx val="1"/>
          <c:order val="1"/>
          <c:tx>
            <c:strRef>
              <c:f>Blad1!$C$1</c:f>
              <c:strCache>
                <c:ptCount val="1"/>
                <c:pt idx="0">
                  <c:v>Utrecht</c:v>
                </c:pt>
              </c:strCache>
            </c:strRef>
          </c:tx>
          <c:spPr>
            <a:ln w="28575" cap="rnd">
              <a:solidFill>
                <a:srgbClr val="888888"/>
              </a:solidFill>
              <a:round/>
            </a:ln>
            <a:effectLst/>
          </c:spPr>
          <c:marker>
            <c:symbol val="circle"/>
            <c:size val="5"/>
            <c:spPr>
              <a:solidFill>
                <a:schemeClr val="accent5"/>
              </a:solidFill>
              <a:ln w="9525">
                <a:solidFill>
                  <a:srgbClr val="888888"/>
                </a:solidFill>
              </a:ln>
              <a:effectLst/>
            </c:spPr>
          </c:marker>
          <c:cat>
            <c:numRef>
              <c:f>Blad1!$A$2:$A$8</c:f>
              <c:numCache>
                <c:formatCode>General</c:formatCode>
                <c:ptCount val="7"/>
                <c:pt idx="0">
                  <c:v>2010</c:v>
                </c:pt>
                <c:pt idx="1">
                  <c:v>2011</c:v>
                </c:pt>
                <c:pt idx="2">
                  <c:v>2012</c:v>
                </c:pt>
                <c:pt idx="3">
                  <c:v>2013</c:v>
                </c:pt>
                <c:pt idx="4">
                  <c:v>2014</c:v>
                </c:pt>
                <c:pt idx="5">
                  <c:v>2015</c:v>
                </c:pt>
                <c:pt idx="6">
                  <c:v>2016</c:v>
                </c:pt>
              </c:numCache>
            </c:numRef>
          </c:cat>
          <c:val>
            <c:numRef>
              <c:f>Blad1!$C$2:$C$8</c:f>
              <c:numCache>
                <c:formatCode>General</c:formatCode>
                <c:ptCount val="7"/>
                <c:pt idx="0">
                  <c:v>30</c:v>
                </c:pt>
                <c:pt idx="1">
                  <c:v>20</c:v>
                </c:pt>
                <c:pt idx="2">
                  <c:v>80</c:v>
                </c:pt>
                <c:pt idx="3">
                  <c:v>40</c:v>
                </c:pt>
                <c:pt idx="4">
                  <c:v>60</c:v>
                </c:pt>
                <c:pt idx="5">
                  <c:v>50</c:v>
                </c:pt>
                <c:pt idx="6">
                  <c:v>40</c:v>
                </c:pt>
              </c:numCache>
            </c:numRef>
          </c:val>
          <c:smooth val="0"/>
          <c:extLst>
            <c:ext xmlns:c16="http://schemas.microsoft.com/office/drawing/2014/chart" uri="{C3380CC4-5D6E-409C-BE32-E72D297353CC}">
              <c16:uniqueId val="{00000001-7AC2-49B9-ADA6-91AADFB39730}"/>
            </c:ext>
          </c:extLst>
        </c:ser>
        <c:ser>
          <c:idx val="2"/>
          <c:order val="2"/>
          <c:tx>
            <c:strRef>
              <c:f>Blad1!$D$1</c:f>
              <c:strCache>
                <c:ptCount val="1"/>
                <c:pt idx="0">
                  <c:v>Groningen</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Blad1!$A$2:$A$8</c:f>
              <c:numCache>
                <c:formatCode>General</c:formatCode>
                <c:ptCount val="7"/>
                <c:pt idx="0">
                  <c:v>2010</c:v>
                </c:pt>
                <c:pt idx="1">
                  <c:v>2011</c:v>
                </c:pt>
                <c:pt idx="2">
                  <c:v>2012</c:v>
                </c:pt>
                <c:pt idx="3">
                  <c:v>2013</c:v>
                </c:pt>
                <c:pt idx="4">
                  <c:v>2014</c:v>
                </c:pt>
                <c:pt idx="5">
                  <c:v>2015</c:v>
                </c:pt>
                <c:pt idx="6">
                  <c:v>2016</c:v>
                </c:pt>
              </c:numCache>
            </c:numRef>
          </c:cat>
          <c:val>
            <c:numRef>
              <c:f>Blad1!$D$2:$D$8</c:f>
              <c:numCache>
                <c:formatCode>General</c:formatCode>
                <c:ptCount val="7"/>
                <c:pt idx="0">
                  <c:v>40</c:v>
                </c:pt>
                <c:pt idx="1">
                  <c:v>12</c:v>
                </c:pt>
                <c:pt idx="2">
                  <c:v>50</c:v>
                </c:pt>
                <c:pt idx="3">
                  <c:v>30</c:v>
                </c:pt>
                <c:pt idx="4">
                  <c:v>20</c:v>
                </c:pt>
                <c:pt idx="5">
                  <c:v>20</c:v>
                </c:pt>
                <c:pt idx="6">
                  <c:v>60</c:v>
                </c:pt>
              </c:numCache>
            </c:numRef>
          </c:val>
          <c:smooth val="0"/>
          <c:extLst>
            <c:ext xmlns:c16="http://schemas.microsoft.com/office/drawing/2014/chart" uri="{C3380CC4-5D6E-409C-BE32-E72D297353CC}">
              <c16:uniqueId val="{00000002-7AC2-49B9-ADA6-91AADFB39730}"/>
            </c:ext>
          </c:extLst>
        </c:ser>
        <c:ser>
          <c:idx val="3"/>
          <c:order val="3"/>
          <c:tx>
            <c:strRef>
              <c:f>Blad1!$E$1</c:f>
              <c:strCache>
                <c:ptCount val="1"/>
                <c:pt idx="0">
                  <c:v>Zuid-Holland</c:v>
                </c:pt>
              </c:strCache>
            </c:strRef>
          </c:tx>
          <c:spPr>
            <a:ln w="28575" cap="rnd">
              <a:solidFill>
                <a:schemeClr val="accent6">
                  <a:lumMod val="60000"/>
                </a:schemeClr>
              </a:solidFill>
              <a:round/>
            </a:ln>
            <a:effectLst/>
          </c:spPr>
          <c:marker>
            <c:symbol val="circle"/>
            <c:size val="5"/>
            <c:spPr>
              <a:solidFill>
                <a:schemeClr val="accent6">
                  <a:lumMod val="60000"/>
                </a:schemeClr>
              </a:solidFill>
              <a:ln w="9525">
                <a:solidFill>
                  <a:schemeClr val="accent6">
                    <a:lumMod val="60000"/>
                  </a:schemeClr>
                </a:solidFill>
              </a:ln>
              <a:effectLst/>
            </c:spPr>
          </c:marker>
          <c:cat>
            <c:numRef>
              <c:f>Blad1!$A$2:$A$8</c:f>
              <c:numCache>
                <c:formatCode>General</c:formatCode>
                <c:ptCount val="7"/>
                <c:pt idx="0">
                  <c:v>2010</c:v>
                </c:pt>
                <c:pt idx="1">
                  <c:v>2011</c:v>
                </c:pt>
                <c:pt idx="2">
                  <c:v>2012</c:v>
                </c:pt>
                <c:pt idx="3">
                  <c:v>2013</c:v>
                </c:pt>
                <c:pt idx="4">
                  <c:v>2014</c:v>
                </c:pt>
                <c:pt idx="5">
                  <c:v>2015</c:v>
                </c:pt>
                <c:pt idx="6">
                  <c:v>2016</c:v>
                </c:pt>
              </c:numCache>
            </c:numRef>
          </c:cat>
          <c:val>
            <c:numRef>
              <c:f>Blad1!$E$2:$E$8</c:f>
              <c:numCache>
                <c:formatCode>General</c:formatCode>
                <c:ptCount val="7"/>
                <c:pt idx="0">
                  <c:v>50</c:v>
                </c:pt>
                <c:pt idx="1">
                  <c:v>40</c:v>
                </c:pt>
                <c:pt idx="2">
                  <c:v>60</c:v>
                </c:pt>
                <c:pt idx="3">
                  <c:v>50</c:v>
                </c:pt>
                <c:pt idx="4">
                  <c:v>40</c:v>
                </c:pt>
                <c:pt idx="5">
                  <c:v>30</c:v>
                </c:pt>
                <c:pt idx="6">
                  <c:v>20</c:v>
                </c:pt>
              </c:numCache>
            </c:numRef>
          </c:val>
          <c:smooth val="0"/>
          <c:extLst>
            <c:ext xmlns:c16="http://schemas.microsoft.com/office/drawing/2014/chart" uri="{C3380CC4-5D6E-409C-BE32-E72D297353CC}">
              <c16:uniqueId val="{00000003-7AC2-49B9-ADA6-91AADFB39730}"/>
            </c:ext>
          </c:extLst>
        </c:ser>
        <c:ser>
          <c:idx val="4"/>
          <c:order val="4"/>
          <c:tx>
            <c:strRef>
              <c:f>Blad1!$F$1</c:f>
              <c:strCache>
                <c:ptCount val="1"/>
                <c:pt idx="0">
                  <c:v>Amsterdam Metropoolregio</c:v>
                </c:pt>
              </c:strCache>
            </c:strRef>
          </c:tx>
          <c:spPr>
            <a:ln w="28575" cap="rnd">
              <a:solidFill>
                <a:srgbClr val="EB221B"/>
              </a:solidFill>
              <a:round/>
            </a:ln>
            <a:effectLst/>
          </c:spPr>
          <c:marker>
            <c:symbol val="circle"/>
            <c:size val="5"/>
            <c:spPr>
              <a:solidFill>
                <a:schemeClr val="accent5">
                  <a:lumMod val="60000"/>
                </a:schemeClr>
              </a:solidFill>
              <a:ln w="9525">
                <a:solidFill>
                  <a:srgbClr val="EB221B"/>
                </a:solidFill>
              </a:ln>
              <a:effectLst/>
            </c:spPr>
          </c:marker>
          <c:cat>
            <c:numRef>
              <c:f>Blad1!$A$2:$A$8</c:f>
              <c:numCache>
                <c:formatCode>General</c:formatCode>
                <c:ptCount val="7"/>
                <c:pt idx="0">
                  <c:v>2010</c:v>
                </c:pt>
                <c:pt idx="1">
                  <c:v>2011</c:v>
                </c:pt>
                <c:pt idx="2">
                  <c:v>2012</c:v>
                </c:pt>
                <c:pt idx="3">
                  <c:v>2013</c:v>
                </c:pt>
                <c:pt idx="4">
                  <c:v>2014</c:v>
                </c:pt>
                <c:pt idx="5">
                  <c:v>2015</c:v>
                </c:pt>
                <c:pt idx="6">
                  <c:v>2016</c:v>
                </c:pt>
              </c:numCache>
            </c:numRef>
          </c:cat>
          <c:val>
            <c:numRef>
              <c:f>Blad1!$F$2:$F$8</c:f>
              <c:numCache>
                <c:formatCode>General</c:formatCode>
                <c:ptCount val="7"/>
                <c:pt idx="0">
                  <c:v>30</c:v>
                </c:pt>
                <c:pt idx="1">
                  <c:v>40</c:v>
                </c:pt>
                <c:pt idx="2">
                  <c:v>55</c:v>
                </c:pt>
                <c:pt idx="3">
                  <c:v>40</c:v>
                </c:pt>
                <c:pt idx="4">
                  <c:v>70</c:v>
                </c:pt>
                <c:pt idx="5">
                  <c:v>80</c:v>
                </c:pt>
                <c:pt idx="6">
                  <c:v>95</c:v>
                </c:pt>
              </c:numCache>
            </c:numRef>
          </c:val>
          <c:smooth val="0"/>
          <c:extLst>
            <c:ext xmlns:c16="http://schemas.microsoft.com/office/drawing/2014/chart" uri="{C3380CC4-5D6E-409C-BE32-E72D297353CC}">
              <c16:uniqueId val="{00000004-7AC2-49B9-ADA6-91AADFB39730}"/>
            </c:ext>
          </c:extLst>
        </c:ser>
        <c:dLbls>
          <c:showLegendKey val="0"/>
          <c:showVal val="0"/>
          <c:showCatName val="0"/>
          <c:showSerName val="0"/>
          <c:showPercent val="0"/>
          <c:showBubbleSize val="0"/>
        </c:dLbls>
        <c:marker val="1"/>
        <c:smooth val="0"/>
        <c:axId val="339504288"/>
        <c:axId val="339507816"/>
      </c:lineChart>
      <c:catAx>
        <c:axId val="339504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EB221B"/>
                </a:solidFill>
                <a:latin typeface="Century Gothic" panose="020B0502020202020204" pitchFamily="34" charset="0"/>
                <a:ea typeface="+mn-ea"/>
                <a:cs typeface="+mn-cs"/>
              </a:defRPr>
            </a:pPr>
            <a:endParaRPr lang="en-US"/>
          </a:p>
        </c:txPr>
        <c:crossAx val="339507816"/>
        <c:crosses val="autoZero"/>
        <c:auto val="1"/>
        <c:lblAlgn val="ctr"/>
        <c:lblOffset val="100"/>
        <c:noMultiLvlLbl val="0"/>
      </c:catAx>
      <c:valAx>
        <c:axId val="339507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EB221B"/>
                </a:solidFill>
                <a:latin typeface="Century Gothic" panose="020B0502020202020204" pitchFamily="34" charset="0"/>
                <a:ea typeface="+mn-ea"/>
                <a:cs typeface="+mn-cs"/>
              </a:defRPr>
            </a:pPr>
            <a:endParaRPr lang="en-US"/>
          </a:p>
        </c:txPr>
        <c:crossAx val="339504288"/>
        <c:crosses val="autoZero"/>
        <c:crossBetween val="between"/>
      </c:valAx>
      <c:spPr>
        <a:noFill/>
        <a:ln>
          <a:noFill/>
        </a:ln>
        <a:effectLst/>
      </c:spPr>
    </c:plotArea>
    <c:legend>
      <c:legendPos val="b"/>
      <c:layout>
        <c:manualLayout>
          <c:xMode val="edge"/>
          <c:yMode val="edge"/>
          <c:x val="0.80230353629298712"/>
          <c:y val="0.94085227102520497"/>
          <c:w val="0.19769646370701288"/>
          <c:h val="4.96986270246338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Blad1!$B$1</c:f>
              <c:strCache>
                <c:ptCount val="1"/>
                <c:pt idx="0">
                  <c:v>Academic institutions</c:v>
                </c:pt>
              </c:strCache>
            </c:strRef>
          </c:tx>
          <c:spPr>
            <a:solidFill>
              <a:srgbClr val="454545"/>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Blad1!$B$2:$B$10</c:f>
              <c:numCache>
                <c:formatCode>General</c:formatCode>
                <c:ptCount val="9"/>
                <c:pt idx="0">
                  <c:v>0</c:v>
                </c:pt>
                <c:pt idx="1">
                  <c:v>1600</c:v>
                </c:pt>
                <c:pt idx="2">
                  <c:v>0</c:v>
                </c:pt>
                <c:pt idx="3">
                  <c:v>0</c:v>
                </c:pt>
                <c:pt idx="4">
                  <c:v>0</c:v>
                </c:pt>
                <c:pt idx="5">
                  <c:v>5400</c:v>
                </c:pt>
                <c:pt idx="6">
                  <c:v>0</c:v>
                </c:pt>
                <c:pt idx="7">
                  <c:v>0</c:v>
                </c:pt>
                <c:pt idx="8">
                  <c:v>4000</c:v>
                </c:pt>
              </c:numCache>
            </c:numRef>
          </c:val>
          <c:extLst>
            <c:ext xmlns:c16="http://schemas.microsoft.com/office/drawing/2014/chart" uri="{C3380CC4-5D6E-409C-BE32-E72D297353CC}">
              <c16:uniqueId val="{00000000-780C-4C59-947A-CEC513E0ACBB}"/>
            </c:ext>
          </c:extLst>
        </c:ser>
        <c:ser>
          <c:idx val="1"/>
          <c:order val="1"/>
          <c:tx>
            <c:strRef>
              <c:f>Blad1!$C$1</c:f>
              <c:strCache>
                <c:ptCount val="1"/>
                <c:pt idx="0">
                  <c:v>Banks</c:v>
                </c:pt>
              </c:strCache>
            </c:strRef>
          </c:tx>
          <c:spPr>
            <a:solidFill>
              <a:srgbClr val="A8A9AA"/>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Blad1!$C$2:$C$10</c:f>
              <c:numCache>
                <c:formatCode>General</c:formatCode>
                <c:ptCount val="9"/>
                <c:pt idx="0">
                  <c:v>0</c:v>
                </c:pt>
                <c:pt idx="1">
                  <c:v>24000</c:v>
                </c:pt>
                <c:pt idx="2">
                  <c:v>600</c:v>
                </c:pt>
                <c:pt idx="3">
                  <c:v>2670</c:v>
                </c:pt>
                <c:pt idx="4">
                  <c:v>0</c:v>
                </c:pt>
                <c:pt idx="5">
                  <c:v>5000</c:v>
                </c:pt>
                <c:pt idx="6">
                  <c:v>19000</c:v>
                </c:pt>
                <c:pt idx="7">
                  <c:v>22500</c:v>
                </c:pt>
                <c:pt idx="8">
                  <c:v>47000</c:v>
                </c:pt>
              </c:numCache>
            </c:numRef>
          </c:val>
          <c:extLst>
            <c:ext xmlns:c16="http://schemas.microsoft.com/office/drawing/2014/chart" uri="{C3380CC4-5D6E-409C-BE32-E72D297353CC}">
              <c16:uniqueId val="{00000001-780C-4C59-947A-CEC513E0ACBB}"/>
            </c:ext>
          </c:extLst>
        </c:ser>
        <c:ser>
          <c:idx val="2"/>
          <c:order val="2"/>
          <c:tx>
            <c:strRef>
              <c:f>Blad1!$D$1</c:f>
              <c:strCache>
                <c:ptCount val="1"/>
                <c:pt idx="0">
                  <c:v>Capital markets</c:v>
                </c:pt>
              </c:strCache>
            </c:strRef>
          </c:tx>
          <c:spPr>
            <a:solidFill>
              <a:srgbClr val="888888"/>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Blad1!$D$2:$D$10</c:f>
              <c:numCache>
                <c:formatCode>General</c:formatCode>
                <c:ptCount val="9"/>
                <c:pt idx="0">
                  <c:v>0</c:v>
                </c:pt>
                <c:pt idx="1">
                  <c:v>0</c:v>
                </c:pt>
                <c:pt idx="2">
                  <c:v>0</c:v>
                </c:pt>
                <c:pt idx="3">
                  <c:v>0</c:v>
                </c:pt>
                <c:pt idx="4">
                  <c:v>0</c:v>
                </c:pt>
                <c:pt idx="5">
                  <c:v>0</c:v>
                </c:pt>
                <c:pt idx="6">
                  <c:v>0</c:v>
                </c:pt>
                <c:pt idx="7">
                  <c:v>0</c:v>
                </c:pt>
                <c:pt idx="8">
                  <c:v>0</c:v>
                </c:pt>
              </c:numCache>
            </c:numRef>
          </c:val>
          <c:extLst>
            <c:ext xmlns:c16="http://schemas.microsoft.com/office/drawing/2014/chart" uri="{C3380CC4-5D6E-409C-BE32-E72D297353CC}">
              <c16:uniqueId val="{00000002-780C-4C59-947A-CEC513E0ACBB}"/>
            </c:ext>
          </c:extLst>
        </c:ser>
        <c:ser>
          <c:idx val="3"/>
          <c:order val="3"/>
          <c:tx>
            <c:strRef>
              <c:f>Blad1!$E$1</c:f>
              <c:strCache>
                <c:ptCount val="1"/>
                <c:pt idx="0">
                  <c:v>Corporate investors</c:v>
                </c:pt>
              </c:strCache>
            </c:strRef>
          </c:tx>
          <c:spPr>
            <a:solidFill>
              <a:schemeClr val="accent6">
                <a:lumMod val="60000"/>
              </a:schemeClr>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Blad1!$E$2:$E$10</c:f>
              <c:numCache>
                <c:formatCode>General</c:formatCode>
                <c:ptCount val="9"/>
                <c:pt idx="0">
                  <c:v>25120</c:v>
                </c:pt>
                <c:pt idx="1">
                  <c:v>42300</c:v>
                </c:pt>
                <c:pt idx="2">
                  <c:v>15000</c:v>
                </c:pt>
                <c:pt idx="3">
                  <c:v>27000</c:v>
                </c:pt>
                <c:pt idx="4">
                  <c:v>64080</c:v>
                </c:pt>
                <c:pt idx="5">
                  <c:v>0</c:v>
                </c:pt>
                <c:pt idx="6">
                  <c:v>40000</c:v>
                </c:pt>
                <c:pt idx="7">
                  <c:v>42400</c:v>
                </c:pt>
                <c:pt idx="8">
                  <c:v>0</c:v>
                </c:pt>
              </c:numCache>
            </c:numRef>
          </c:val>
          <c:extLst>
            <c:ext xmlns:c16="http://schemas.microsoft.com/office/drawing/2014/chart" uri="{C3380CC4-5D6E-409C-BE32-E72D297353CC}">
              <c16:uniqueId val="{00000003-780C-4C59-947A-CEC513E0ACBB}"/>
            </c:ext>
          </c:extLst>
        </c:ser>
        <c:ser>
          <c:idx val="4"/>
          <c:order val="4"/>
          <c:tx>
            <c:strRef>
              <c:f>Blad1!$F$1</c:f>
              <c:strCache>
                <c:ptCount val="1"/>
                <c:pt idx="0">
                  <c:v>Endowments and foundations</c:v>
                </c:pt>
              </c:strCache>
            </c:strRef>
          </c:tx>
          <c:spPr>
            <a:solidFill>
              <a:schemeClr val="accent5">
                <a:lumMod val="60000"/>
              </a:schemeClr>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Blad1!$F$2:$F$10</c:f>
              <c:numCache>
                <c:formatCode>General</c:formatCode>
                <c:ptCount val="9"/>
                <c:pt idx="0">
                  <c:v>0</c:v>
                </c:pt>
                <c:pt idx="1">
                  <c:v>3400</c:v>
                </c:pt>
                <c:pt idx="2">
                  <c:v>0</c:v>
                </c:pt>
                <c:pt idx="3">
                  <c:v>500</c:v>
                </c:pt>
                <c:pt idx="4">
                  <c:v>0</c:v>
                </c:pt>
                <c:pt idx="5">
                  <c:v>0</c:v>
                </c:pt>
                <c:pt idx="6">
                  <c:v>0</c:v>
                </c:pt>
                <c:pt idx="7">
                  <c:v>0</c:v>
                </c:pt>
                <c:pt idx="8">
                  <c:v>0</c:v>
                </c:pt>
              </c:numCache>
            </c:numRef>
          </c:val>
          <c:extLst>
            <c:ext xmlns:c16="http://schemas.microsoft.com/office/drawing/2014/chart" uri="{C3380CC4-5D6E-409C-BE32-E72D297353CC}">
              <c16:uniqueId val="{00000004-780C-4C59-947A-CEC513E0ACBB}"/>
            </c:ext>
          </c:extLst>
        </c:ser>
        <c:ser>
          <c:idx val="5"/>
          <c:order val="5"/>
          <c:tx>
            <c:strRef>
              <c:f>Blad1!$G$1</c:f>
              <c:strCache>
                <c:ptCount val="1"/>
                <c:pt idx="0">
                  <c:v>Family offices</c:v>
                </c:pt>
              </c:strCache>
            </c:strRef>
          </c:tx>
          <c:spPr>
            <a:solidFill>
              <a:schemeClr val="accent4">
                <a:lumMod val="60000"/>
              </a:schemeClr>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Blad1!$G$2:$G$10</c:f>
              <c:numCache>
                <c:formatCode>General</c:formatCode>
                <c:ptCount val="9"/>
                <c:pt idx="0">
                  <c:v>12500</c:v>
                </c:pt>
                <c:pt idx="1">
                  <c:v>48900</c:v>
                </c:pt>
                <c:pt idx="2">
                  <c:v>25300</c:v>
                </c:pt>
                <c:pt idx="3">
                  <c:v>25830</c:v>
                </c:pt>
                <c:pt idx="4">
                  <c:v>20370</c:v>
                </c:pt>
                <c:pt idx="5">
                  <c:v>0</c:v>
                </c:pt>
                <c:pt idx="6">
                  <c:v>23500</c:v>
                </c:pt>
                <c:pt idx="7">
                  <c:v>0</c:v>
                </c:pt>
                <c:pt idx="8">
                  <c:v>17400</c:v>
                </c:pt>
              </c:numCache>
            </c:numRef>
          </c:val>
          <c:extLst>
            <c:ext xmlns:c16="http://schemas.microsoft.com/office/drawing/2014/chart" uri="{C3380CC4-5D6E-409C-BE32-E72D297353CC}">
              <c16:uniqueId val="{00000005-780C-4C59-947A-CEC513E0ACBB}"/>
            </c:ext>
          </c:extLst>
        </c:ser>
        <c:ser>
          <c:idx val="6"/>
          <c:order val="6"/>
          <c:tx>
            <c:strRef>
              <c:f>Blad1!$H$1</c:f>
              <c:strCache>
                <c:ptCount val="1"/>
                <c:pt idx="0">
                  <c:v>Fund of funds</c:v>
                </c:pt>
              </c:strCache>
            </c:strRef>
          </c:tx>
          <c:spPr>
            <a:solidFill>
              <a:schemeClr val="accent6">
                <a:lumMod val="80000"/>
                <a:lumOff val="20000"/>
              </a:schemeClr>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Blad1!$H$2:$H$10</c:f>
              <c:numCache>
                <c:formatCode>General</c:formatCode>
                <c:ptCount val="9"/>
                <c:pt idx="0">
                  <c:v>59000</c:v>
                </c:pt>
                <c:pt idx="1">
                  <c:v>14600</c:v>
                </c:pt>
                <c:pt idx="2">
                  <c:v>56200</c:v>
                </c:pt>
                <c:pt idx="3">
                  <c:v>0</c:v>
                </c:pt>
                <c:pt idx="4">
                  <c:v>0</c:v>
                </c:pt>
                <c:pt idx="5">
                  <c:v>11400</c:v>
                </c:pt>
                <c:pt idx="6">
                  <c:v>46600</c:v>
                </c:pt>
                <c:pt idx="7">
                  <c:v>28050</c:v>
                </c:pt>
                <c:pt idx="8">
                  <c:v>0</c:v>
                </c:pt>
              </c:numCache>
            </c:numRef>
          </c:val>
          <c:extLst>
            <c:ext xmlns:c16="http://schemas.microsoft.com/office/drawing/2014/chart" uri="{C3380CC4-5D6E-409C-BE32-E72D297353CC}">
              <c16:uniqueId val="{00000006-780C-4C59-947A-CEC513E0ACBB}"/>
            </c:ext>
          </c:extLst>
        </c:ser>
        <c:ser>
          <c:idx val="7"/>
          <c:order val="7"/>
          <c:tx>
            <c:strRef>
              <c:f>Blad1!$I$1</c:f>
              <c:strCache>
                <c:ptCount val="1"/>
                <c:pt idx="0">
                  <c:v>Government agencies</c:v>
                </c:pt>
              </c:strCache>
            </c:strRef>
          </c:tx>
          <c:spPr>
            <a:solidFill>
              <a:schemeClr val="tx2"/>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Blad1!$I$2:$I$10</c:f>
              <c:numCache>
                <c:formatCode>General</c:formatCode>
                <c:ptCount val="9"/>
                <c:pt idx="0">
                  <c:v>91500</c:v>
                </c:pt>
                <c:pt idx="1">
                  <c:v>319720</c:v>
                </c:pt>
                <c:pt idx="2">
                  <c:v>79100</c:v>
                </c:pt>
                <c:pt idx="3">
                  <c:v>45840</c:v>
                </c:pt>
                <c:pt idx="4">
                  <c:v>32170</c:v>
                </c:pt>
                <c:pt idx="5">
                  <c:v>46450</c:v>
                </c:pt>
                <c:pt idx="6">
                  <c:v>4200</c:v>
                </c:pt>
                <c:pt idx="7">
                  <c:v>36250</c:v>
                </c:pt>
                <c:pt idx="8">
                  <c:v>5000</c:v>
                </c:pt>
              </c:numCache>
            </c:numRef>
          </c:val>
          <c:extLst>
            <c:ext xmlns:c16="http://schemas.microsoft.com/office/drawing/2014/chart" uri="{C3380CC4-5D6E-409C-BE32-E72D297353CC}">
              <c16:uniqueId val="{00000007-780C-4C59-947A-CEC513E0ACBB}"/>
            </c:ext>
          </c:extLst>
        </c:ser>
        <c:ser>
          <c:idx val="8"/>
          <c:order val="8"/>
          <c:tx>
            <c:strRef>
              <c:f>Blad1!$J$1</c:f>
              <c:strCache>
                <c:ptCount val="1"/>
                <c:pt idx="0">
                  <c:v>Insurance companies</c:v>
                </c:pt>
              </c:strCache>
            </c:strRef>
          </c:tx>
          <c:spPr>
            <a:solidFill>
              <a:schemeClr val="accent4">
                <a:lumMod val="80000"/>
                <a:lumOff val="20000"/>
              </a:schemeClr>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Blad1!$J$2:$J$10</c:f>
              <c:numCache>
                <c:formatCode>General</c:formatCode>
                <c:ptCount val="9"/>
                <c:pt idx="0">
                  <c:v>32000</c:v>
                </c:pt>
                <c:pt idx="1">
                  <c:v>29000</c:v>
                </c:pt>
                <c:pt idx="2">
                  <c:v>0</c:v>
                </c:pt>
                <c:pt idx="3">
                  <c:v>64660</c:v>
                </c:pt>
                <c:pt idx="4">
                  <c:v>0</c:v>
                </c:pt>
                <c:pt idx="5">
                  <c:v>0</c:v>
                </c:pt>
                <c:pt idx="6">
                  <c:v>0</c:v>
                </c:pt>
                <c:pt idx="7">
                  <c:v>2250</c:v>
                </c:pt>
                <c:pt idx="8">
                  <c:v>0</c:v>
                </c:pt>
              </c:numCache>
            </c:numRef>
          </c:val>
          <c:extLst>
            <c:ext xmlns:c16="http://schemas.microsoft.com/office/drawing/2014/chart" uri="{C3380CC4-5D6E-409C-BE32-E72D297353CC}">
              <c16:uniqueId val="{00000008-780C-4C59-947A-CEC513E0ACBB}"/>
            </c:ext>
          </c:extLst>
        </c:ser>
        <c:ser>
          <c:idx val="9"/>
          <c:order val="9"/>
          <c:tx>
            <c:strRef>
              <c:f>Blad1!$K$1</c:f>
              <c:strCache>
                <c:ptCount val="1"/>
                <c:pt idx="0">
                  <c:v>Other asset managers (including PE houses other than fund of funds)</c:v>
                </c:pt>
              </c:strCache>
            </c:strRef>
          </c:tx>
          <c:spPr>
            <a:solidFill>
              <a:schemeClr val="accent6">
                <a:lumMod val="80000"/>
              </a:schemeClr>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Blad1!$K$2:$K$10</c:f>
              <c:numCache>
                <c:formatCode>General</c:formatCode>
                <c:ptCount val="9"/>
                <c:pt idx="0">
                  <c:v>2260</c:v>
                </c:pt>
                <c:pt idx="1">
                  <c:v>11160</c:v>
                </c:pt>
                <c:pt idx="2">
                  <c:v>2500</c:v>
                </c:pt>
                <c:pt idx="3">
                  <c:v>0</c:v>
                </c:pt>
                <c:pt idx="4">
                  <c:v>0</c:v>
                </c:pt>
                <c:pt idx="5">
                  <c:v>0</c:v>
                </c:pt>
                <c:pt idx="6">
                  <c:v>0</c:v>
                </c:pt>
                <c:pt idx="7">
                  <c:v>0</c:v>
                </c:pt>
                <c:pt idx="8">
                  <c:v>5000</c:v>
                </c:pt>
              </c:numCache>
            </c:numRef>
          </c:val>
          <c:extLst>
            <c:ext xmlns:c16="http://schemas.microsoft.com/office/drawing/2014/chart" uri="{C3380CC4-5D6E-409C-BE32-E72D297353CC}">
              <c16:uniqueId val="{00000009-780C-4C59-947A-CEC513E0ACBB}"/>
            </c:ext>
          </c:extLst>
        </c:ser>
        <c:ser>
          <c:idx val="10"/>
          <c:order val="10"/>
          <c:tx>
            <c:strRef>
              <c:f>Blad1!$L$1</c:f>
              <c:strCache>
                <c:ptCount val="1"/>
                <c:pt idx="0">
                  <c:v>Pension funds</c:v>
                </c:pt>
              </c:strCache>
            </c:strRef>
          </c:tx>
          <c:spPr>
            <a:solidFill>
              <a:schemeClr val="accent5">
                <a:lumMod val="80000"/>
              </a:schemeClr>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Blad1!$L$2:$L$10</c:f>
              <c:numCache>
                <c:formatCode>General</c:formatCode>
                <c:ptCount val="9"/>
                <c:pt idx="0">
                  <c:v>0</c:v>
                </c:pt>
                <c:pt idx="1">
                  <c:v>112000</c:v>
                </c:pt>
                <c:pt idx="2">
                  <c:v>0</c:v>
                </c:pt>
                <c:pt idx="3">
                  <c:v>0</c:v>
                </c:pt>
                <c:pt idx="4">
                  <c:v>0</c:v>
                </c:pt>
                <c:pt idx="5">
                  <c:v>25000</c:v>
                </c:pt>
                <c:pt idx="6">
                  <c:v>43400</c:v>
                </c:pt>
                <c:pt idx="7">
                  <c:v>27800</c:v>
                </c:pt>
                <c:pt idx="8">
                  <c:v>5000</c:v>
                </c:pt>
              </c:numCache>
            </c:numRef>
          </c:val>
          <c:extLst>
            <c:ext xmlns:c16="http://schemas.microsoft.com/office/drawing/2014/chart" uri="{C3380CC4-5D6E-409C-BE32-E72D297353CC}">
              <c16:uniqueId val="{0000000A-780C-4C59-947A-CEC513E0ACBB}"/>
            </c:ext>
          </c:extLst>
        </c:ser>
        <c:ser>
          <c:idx val="11"/>
          <c:order val="11"/>
          <c:tx>
            <c:strRef>
              <c:f>Blad1!$M$1</c:f>
              <c:strCache>
                <c:ptCount val="1"/>
                <c:pt idx="0">
                  <c:v>Private individuals</c:v>
                </c:pt>
              </c:strCache>
            </c:strRef>
          </c:tx>
          <c:spPr>
            <a:solidFill>
              <a:schemeClr val="accent4">
                <a:lumMod val="80000"/>
              </a:schemeClr>
            </a:solidFill>
            <a:ln>
              <a:noFill/>
            </a:ln>
            <a:effectLst/>
          </c:spPr>
          <c:invertIfNegative val="0"/>
          <c:cat>
            <c:strRef>
              <c:f>Blad1!$A$2:$A$10</c:f>
              <c:strCache>
                <c:ptCount val="9"/>
                <c:pt idx="0">
                  <c:v>'15</c:v>
                </c:pt>
                <c:pt idx="1">
                  <c:v>'14</c:v>
                </c:pt>
                <c:pt idx="2">
                  <c:v>'13</c:v>
                </c:pt>
                <c:pt idx="3">
                  <c:v>'12</c:v>
                </c:pt>
                <c:pt idx="4">
                  <c:v>'11</c:v>
                </c:pt>
                <c:pt idx="5">
                  <c:v>'10</c:v>
                </c:pt>
                <c:pt idx="6">
                  <c:v>'09</c:v>
                </c:pt>
                <c:pt idx="7">
                  <c:v>'08</c:v>
                </c:pt>
                <c:pt idx="8">
                  <c:v>'07</c:v>
                </c:pt>
              </c:strCache>
            </c:strRef>
          </c:cat>
          <c:val>
            <c:numRef>
              <c:f>Blad1!$M$2:$M$10</c:f>
              <c:numCache>
                <c:formatCode>General</c:formatCode>
                <c:ptCount val="9"/>
                <c:pt idx="0">
                  <c:v>23240</c:v>
                </c:pt>
                <c:pt idx="1">
                  <c:v>39460</c:v>
                </c:pt>
                <c:pt idx="2">
                  <c:v>23710</c:v>
                </c:pt>
                <c:pt idx="3">
                  <c:v>12610</c:v>
                </c:pt>
                <c:pt idx="4">
                  <c:v>6000</c:v>
                </c:pt>
                <c:pt idx="5">
                  <c:v>13500</c:v>
                </c:pt>
                <c:pt idx="6">
                  <c:v>1000</c:v>
                </c:pt>
                <c:pt idx="7">
                  <c:v>26100</c:v>
                </c:pt>
                <c:pt idx="8">
                  <c:v>16400</c:v>
                </c:pt>
              </c:numCache>
            </c:numRef>
          </c:val>
          <c:extLst>
            <c:ext xmlns:c16="http://schemas.microsoft.com/office/drawing/2014/chart" uri="{C3380CC4-5D6E-409C-BE32-E72D297353CC}">
              <c16:uniqueId val="{0000000B-780C-4C59-947A-CEC513E0ACBB}"/>
            </c:ext>
          </c:extLst>
        </c:ser>
        <c:dLbls>
          <c:showLegendKey val="0"/>
          <c:showVal val="0"/>
          <c:showCatName val="0"/>
          <c:showSerName val="0"/>
          <c:showPercent val="0"/>
          <c:showBubbleSize val="0"/>
        </c:dLbls>
        <c:gapWidth val="219"/>
        <c:overlap val="100"/>
        <c:axId val="339511344"/>
        <c:axId val="339504680"/>
      </c:barChart>
      <c:catAx>
        <c:axId val="3395113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EB221B"/>
                </a:solidFill>
                <a:latin typeface="Century Gothic" panose="020B0502020202020204" pitchFamily="34" charset="0"/>
                <a:ea typeface="+mn-ea"/>
                <a:cs typeface="+mn-cs"/>
              </a:defRPr>
            </a:pPr>
            <a:endParaRPr lang="en-US"/>
          </a:p>
        </c:txPr>
        <c:crossAx val="339504680"/>
        <c:crosses val="autoZero"/>
        <c:auto val="1"/>
        <c:lblAlgn val="ctr"/>
        <c:lblOffset val="100"/>
        <c:noMultiLvlLbl val="0"/>
      </c:catAx>
      <c:valAx>
        <c:axId val="3395046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EB221B"/>
                </a:solidFill>
                <a:latin typeface="Century Gothic" panose="020B0502020202020204" pitchFamily="34" charset="0"/>
                <a:ea typeface="+mn-ea"/>
                <a:cs typeface="+mn-cs"/>
              </a:defRPr>
            </a:pPr>
            <a:endParaRPr lang="en-US"/>
          </a:p>
        </c:txPr>
        <c:crossAx val="339511344"/>
        <c:crosses val="autoZero"/>
        <c:crossBetween val="between"/>
      </c:valAx>
      <c:spPr>
        <a:noFill/>
        <a:ln>
          <a:noFill/>
        </a:ln>
        <a:effectLst/>
      </c:spPr>
    </c:plotArea>
    <c:legend>
      <c:legendPos val="b"/>
      <c:layout>
        <c:manualLayout>
          <c:xMode val="edge"/>
          <c:yMode val="edge"/>
          <c:x val="0.40645493827229129"/>
          <c:y val="9.8729654454962883E-3"/>
          <c:w val="0.59187535046239725"/>
          <c:h val="0.37993089021449167"/>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44638E38-E5A5-4F5E-B362-47C50E6A58DD}" type="datetimeFigureOut">
              <a:rPr lang="nl-NL" smtClean="0"/>
              <a:t>29-9-2020</a:t>
            </a:fld>
            <a:endParaRPr lang="nl-NL"/>
          </a:p>
        </p:txBody>
      </p:sp>
      <p:sp>
        <p:nvSpPr>
          <p:cNvPr id="4" name="Tijdelijke aanduiding voor voettekst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92A8A6DD-1115-4947-95E4-B2FB0BB76AE0}" type="slidenum">
              <a:rPr lang="nl-NL" smtClean="0"/>
              <a:t>‹#›</a:t>
            </a:fld>
            <a:endParaRPr lang="nl-NL"/>
          </a:p>
        </p:txBody>
      </p:sp>
    </p:spTree>
    <p:extLst>
      <p:ext uri="{BB962C8B-B14F-4D97-AF65-F5344CB8AC3E}">
        <p14:creationId xmlns:p14="http://schemas.microsoft.com/office/powerpoint/2010/main" val="1396450194"/>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EB6AF308-31F7-42ED-BF28-058150B8EC9C}" type="datetimeFigureOut">
              <a:rPr lang="nl-NL" smtClean="0"/>
              <a:t>29-9-2020</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FC9983E1-455F-4AB9-B768-2ED80CCF8A3D}" type="slidenum">
              <a:rPr lang="nl-NL" smtClean="0"/>
              <a:t>‹#›</a:t>
            </a:fld>
            <a:endParaRPr lang="nl-NL"/>
          </a:p>
        </p:txBody>
      </p:sp>
    </p:spTree>
    <p:extLst>
      <p:ext uri="{BB962C8B-B14F-4D97-AF65-F5344CB8AC3E}">
        <p14:creationId xmlns:p14="http://schemas.microsoft.com/office/powerpoint/2010/main" val="2030098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3" Type="http://schemas.openxmlformats.org/officeDocument/2006/relationships/image" Target="../media/image3.emf" />
  <Relationship Id="rId2" Type="http://schemas.openxmlformats.org/officeDocument/2006/relationships/image" Target="../media/image2.jpeg" />
  <Relationship Id="rId1" Type="http://schemas.openxmlformats.org/officeDocument/2006/relationships/slideMaster" Target="../slideMasters/slideMaster1.xml" />
  <Relationship Id="rId4" Type="http://schemas.openxmlformats.org/officeDocument/2006/relationships/image" Target="../media/image4.emf" />
</Relationships>
</file>

<file path=ppt/slideLayouts/_rels/slideLayout10.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3" Type="http://schemas.openxmlformats.org/officeDocument/2006/relationships/chart" Target="../charts/chart4.xml" />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14.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15.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16.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17.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3" Type="http://schemas.openxmlformats.org/officeDocument/2006/relationships/chart" Target="../charts/chart1.xml" />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3" Type="http://schemas.openxmlformats.org/officeDocument/2006/relationships/chart" Target="../charts/chart2.xml" />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3" Type="http://schemas.openxmlformats.org/officeDocument/2006/relationships/chart" Target="../charts/chart3.xml" />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l="2107" r="2644"/>
          <a:stretch>
            <a:fillRect/>
          </a:stretch>
        </p:blipFill>
        <p:spPr bwMode="auto">
          <a:xfrm>
            <a:off x="884768" y="6208713"/>
            <a:ext cx="1329984"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5"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l="7764" t="12076" r="7787" b="12112"/>
          <a:stretch>
            <a:fillRect/>
          </a:stretch>
        </p:blipFill>
        <p:spPr bwMode="auto">
          <a:xfrm>
            <a:off x="931334" y="704851"/>
            <a:ext cx="1096249" cy="62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6"/>
          <p:cNvSpPr>
            <a:spLocks noChangeArrowheads="1"/>
          </p:cNvSpPr>
          <p:nvPr/>
        </p:nvSpPr>
        <p:spPr bwMode="auto">
          <a:xfrm>
            <a:off x="10511951" y="6388101"/>
            <a:ext cx="979434" cy="138499"/>
          </a:xfrm>
          <a:prstGeom prst="rect">
            <a:avLst/>
          </a:prstGeom>
          <a:noFill/>
          <a:ln w="9525">
            <a:noFill/>
            <a:miter lim="800000"/>
            <a:headEnd/>
            <a:tailEnd/>
          </a:ln>
        </p:spPr>
        <p:txBody>
          <a:bodyPr wrap="none" lIns="0" tIns="0" rIns="0" bIns="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fontAlgn="base">
              <a:spcBef>
                <a:spcPct val="0"/>
              </a:spcBef>
              <a:spcAft>
                <a:spcPct val="0"/>
              </a:spcAft>
            </a:pPr>
            <a:fld id="{21BA0F54-1333-45E1-A428-EF0F2C513BA5}" type="datetime1">
              <a:rPr lang="en-US" altLang="nl-NL" sz="900">
                <a:solidFill>
                  <a:srgbClr val="3E3D40"/>
                </a:solidFill>
              </a:rPr>
              <a:pPr algn="r" fontAlgn="base">
                <a:spcBef>
                  <a:spcPct val="0"/>
                </a:spcBef>
                <a:spcAft>
                  <a:spcPct val="0"/>
                </a:spcAft>
              </a:pPr>
              <a:t>29-09-2020</a:t>
            </a:fld>
            <a:r>
              <a:rPr lang="en-US" altLang="nl-NL" sz="900">
                <a:solidFill>
                  <a:srgbClr val="3E3D40"/>
                </a:solidFill>
              </a:rPr>
              <a:t> | pag </a:t>
            </a:r>
            <a:fld id="{EC3C4F22-DE79-421F-98B4-679A13AC16F8}" type="slidenum">
              <a:rPr lang="en-US" altLang="nl-NL" sz="900">
                <a:solidFill>
                  <a:srgbClr val="3E3D40"/>
                </a:solidFill>
              </a:rPr>
              <a:pPr algn="r" fontAlgn="base">
                <a:spcBef>
                  <a:spcPct val="0"/>
                </a:spcBef>
                <a:spcAft>
                  <a:spcPct val="0"/>
                </a:spcAft>
              </a:pPr>
              <a:t>‹#›</a:t>
            </a:fld>
            <a:endParaRPr lang="en-US" altLang="nl-NL" sz="900">
              <a:solidFill>
                <a:srgbClr val="3E3D40"/>
              </a:solidFill>
            </a:endParaRPr>
          </a:p>
        </p:txBody>
      </p:sp>
      <p:sp>
        <p:nvSpPr>
          <p:cNvPr id="89091" name="Rectangle 3"/>
          <p:cNvSpPr>
            <a:spLocks noGrp="1" noChangeArrowheads="1"/>
          </p:cNvSpPr>
          <p:nvPr>
            <p:ph type="ctrTitle" hasCustomPrompt="1"/>
          </p:nvPr>
        </p:nvSpPr>
        <p:spPr>
          <a:xfrm>
            <a:off x="6096000" y="2609850"/>
            <a:ext cx="5395384" cy="497059"/>
          </a:xfrm>
        </p:spPr>
        <p:txBody>
          <a:bodyPr/>
          <a:lstStyle>
            <a:lvl1pPr>
              <a:lnSpc>
                <a:spcPct val="95000"/>
              </a:lnSpc>
              <a:defRPr sz="3400" b="0"/>
            </a:lvl1pPr>
          </a:lstStyle>
          <a:p>
            <a:r>
              <a:rPr lang="en-US" dirty="0"/>
              <a:t>TITEL</a:t>
            </a:r>
          </a:p>
        </p:txBody>
      </p:sp>
      <p:sp>
        <p:nvSpPr>
          <p:cNvPr id="89092" name="Rectangle 4"/>
          <p:cNvSpPr>
            <a:spLocks noGrp="1" noChangeArrowheads="1"/>
          </p:cNvSpPr>
          <p:nvPr>
            <p:ph type="subTitle" idx="1" hasCustomPrompt="1"/>
          </p:nvPr>
        </p:nvSpPr>
        <p:spPr>
          <a:xfrm>
            <a:off x="6096000" y="3743325"/>
            <a:ext cx="5395384" cy="488950"/>
          </a:xfrm>
        </p:spPr>
        <p:txBody>
          <a:bodyPr>
            <a:spAutoFit/>
          </a:bodyPr>
          <a:lstStyle>
            <a:lvl1pPr>
              <a:lnSpc>
                <a:spcPct val="100000"/>
              </a:lnSpc>
              <a:defRPr sz="1600">
                <a:solidFill>
                  <a:schemeClr val="tx2"/>
                </a:solidFill>
              </a:defRPr>
            </a:lvl1pPr>
          </a:lstStyle>
          <a:p>
            <a:r>
              <a:rPr lang="en-US" dirty="0" err="1"/>
              <a:t>Naam</a:t>
            </a:r>
            <a:endParaRPr lang="en-US" dirty="0"/>
          </a:p>
          <a:p>
            <a:r>
              <a:rPr lang="en-US" dirty="0" err="1"/>
              <a:t>Functie</a:t>
            </a:r>
            <a:endParaRPr lang="en-US" dirty="0"/>
          </a:p>
        </p:txBody>
      </p:sp>
    </p:spTree>
    <p:extLst>
      <p:ext uri="{BB962C8B-B14F-4D97-AF65-F5344CB8AC3E}">
        <p14:creationId xmlns:p14="http://schemas.microsoft.com/office/powerpoint/2010/main" val="2617651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Only" preserve="1">
  <p:cSld name="1_Staafgrafiek - Liggend">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280C6255-5B53-4CD2-8A6F-0A8F106D0C38}" type="slidenum">
              <a:rPr lang="en-US" altLang="nl-NL">
                <a:solidFill>
                  <a:srgbClr val="3E3D40"/>
                </a:solidFill>
              </a:rPr>
              <a:pPr/>
              <a:t>‹#›</a:t>
            </a:fld>
            <a:endParaRPr lang="en-US" altLang="nl-NL">
              <a:solidFill>
                <a:srgbClr val="3E3D40"/>
              </a:solidFill>
            </a:endParaRPr>
          </a:p>
        </p:txBody>
      </p:sp>
      <p:pic>
        <p:nvPicPr>
          <p:cNvPr id="4" name="Afbeelding 3"/>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graphicFrame>
        <p:nvGraphicFramePr>
          <p:cNvPr id="5" name="Tabel 4"/>
          <p:cNvGraphicFramePr>
            <a:graphicFrameLocks noGrp="1"/>
          </p:cNvGraphicFramePr>
          <p:nvPr userDrawn="1">
            <p:extLst>
              <p:ext uri="{D42A27DB-BD31-4B8C-83A1-F6EECF244321}">
                <p14:modId xmlns:p14="http://schemas.microsoft.com/office/powerpoint/2010/main" val="4005220105"/>
              </p:ext>
            </p:extLst>
          </p:nvPr>
        </p:nvGraphicFramePr>
        <p:xfrm>
          <a:off x="698501" y="1097119"/>
          <a:ext cx="10792883" cy="5040000"/>
        </p:xfrm>
        <a:graphic>
          <a:graphicData uri="http://schemas.openxmlformats.org/drawingml/2006/table">
            <a:tbl>
              <a:tblPr firstRow="1" bandRow="1">
                <a:tableStyleId>{5C22544A-7EE6-4342-B048-85BDC9FD1C3A}</a:tableStyleId>
              </a:tblPr>
              <a:tblGrid>
                <a:gridCol w="3873499">
                  <a:extLst>
                    <a:ext uri="{9D8B030D-6E8A-4147-A177-3AD203B41FA5}">
                      <a16:colId xmlns:a16="http://schemas.microsoft.com/office/drawing/2014/main" val="20000"/>
                    </a:ext>
                  </a:extLst>
                </a:gridCol>
                <a:gridCol w="864923">
                  <a:extLst>
                    <a:ext uri="{9D8B030D-6E8A-4147-A177-3AD203B41FA5}">
                      <a16:colId xmlns:a16="http://schemas.microsoft.com/office/drawing/2014/main" val="20001"/>
                    </a:ext>
                  </a:extLst>
                </a:gridCol>
                <a:gridCol w="864923">
                  <a:extLst>
                    <a:ext uri="{9D8B030D-6E8A-4147-A177-3AD203B41FA5}">
                      <a16:colId xmlns:a16="http://schemas.microsoft.com/office/drawing/2014/main" val="20002"/>
                    </a:ext>
                  </a:extLst>
                </a:gridCol>
                <a:gridCol w="864923">
                  <a:extLst>
                    <a:ext uri="{9D8B030D-6E8A-4147-A177-3AD203B41FA5}">
                      <a16:colId xmlns:a16="http://schemas.microsoft.com/office/drawing/2014/main" val="20003"/>
                    </a:ext>
                  </a:extLst>
                </a:gridCol>
                <a:gridCol w="864923">
                  <a:extLst>
                    <a:ext uri="{9D8B030D-6E8A-4147-A177-3AD203B41FA5}">
                      <a16:colId xmlns:a16="http://schemas.microsoft.com/office/drawing/2014/main" val="20004"/>
                    </a:ext>
                  </a:extLst>
                </a:gridCol>
                <a:gridCol w="864923">
                  <a:extLst>
                    <a:ext uri="{9D8B030D-6E8A-4147-A177-3AD203B41FA5}">
                      <a16:colId xmlns:a16="http://schemas.microsoft.com/office/drawing/2014/main" val="20005"/>
                    </a:ext>
                  </a:extLst>
                </a:gridCol>
                <a:gridCol w="864923">
                  <a:extLst>
                    <a:ext uri="{9D8B030D-6E8A-4147-A177-3AD203B41FA5}">
                      <a16:colId xmlns:a16="http://schemas.microsoft.com/office/drawing/2014/main" val="20006"/>
                    </a:ext>
                  </a:extLst>
                </a:gridCol>
                <a:gridCol w="864923">
                  <a:extLst>
                    <a:ext uri="{9D8B030D-6E8A-4147-A177-3AD203B41FA5}">
                      <a16:colId xmlns:a16="http://schemas.microsoft.com/office/drawing/2014/main" val="20007"/>
                    </a:ext>
                  </a:extLst>
                </a:gridCol>
                <a:gridCol w="864923">
                  <a:extLst>
                    <a:ext uri="{9D8B030D-6E8A-4147-A177-3AD203B41FA5}">
                      <a16:colId xmlns:a16="http://schemas.microsoft.com/office/drawing/2014/main" val="20008"/>
                    </a:ext>
                  </a:extLst>
                </a:gridCol>
              </a:tblGrid>
              <a:tr h="360000">
                <a:tc>
                  <a:txBody>
                    <a:bodyPr/>
                    <a:lstStyle/>
                    <a:p>
                      <a:r>
                        <a:rPr lang="nl-NL" sz="1100" b="0" baseline="0" dirty="0">
                          <a:solidFill>
                            <a:srgbClr val="EB221B"/>
                          </a:solidFill>
                          <a:latin typeface="Century Gothic" panose="020B0502020202020204" pitchFamily="34" charset="0"/>
                        </a:rPr>
                        <a:t>x € 1000 / aantal bedrijven</a:t>
                      </a:r>
                      <a:endParaRPr lang="nl-NL" sz="1100" b="0" dirty="0">
                        <a:solidFill>
                          <a:srgbClr val="EB221B"/>
                        </a:solidFill>
                        <a:latin typeface="Century Gothic" panose="020B0502020202020204" pitchFamily="34" charset="0"/>
                      </a:endParaRPr>
                    </a:p>
                  </a:txBody>
                  <a:tcPr>
                    <a:lnL w="12700" cmpd="sng">
                      <a:noFill/>
                    </a:lnL>
                    <a:lnR w="762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nl-NL" sz="1100" b="0" dirty="0">
                          <a:solidFill>
                            <a:srgbClr val="EB221B"/>
                          </a:solidFill>
                          <a:latin typeface="Century Gothic" panose="020B0502020202020204" pitchFamily="34" charset="0"/>
                        </a:rPr>
                        <a:t>2013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r"/>
                      <a:endParaRPr lang="nl-NL" sz="1100" dirty="0">
                        <a:solidFill>
                          <a:srgbClr val="EB221B"/>
                        </a:solidFill>
                      </a:endParaRPr>
                    </a:p>
                  </a:txBody>
                  <a:tcPr/>
                </a:tc>
                <a:tc gridSpan="2">
                  <a:txBody>
                    <a:bodyPr/>
                    <a:lstStyle/>
                    <a:p>
                      <a:pPr algn="ctr"/>
                      <a:r>
                        <a:rPr lang="nl-NL" sz="1100" b="0" dirty="0">
                          <a:solidFill>
                            <a:srgbClr val="EB221B"/>
                          </a:solidFill>
                          <a:latin typeface="Century Gothic" panose="020B0502020202020204" pitchFamily="34" charset="0"/>
                        </a:rPr>
                        <a:t>2014</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r"/>
                      <a:endParaRPr lang="nl-NL" sz="1100" dirty="0">
                        <a:solidFill>
                          <a:srgbClr val="EB221B"/>
                        </a:solidFill>
                      </a:endParaRPr>
                    </a:p>
                  </a:txBody>
                  <a:tcPr/>
                </a:tc>
                <a:tc gridSpan="2">
                  <a:txBody>
                    <a:bodyPr/>
                    <a:lstStyle/>
                    <a:p>
                      <a:pPr algn="ctr"/>
                      <a:r>
                        <a:rPr lang="nl-NL" sz="1100" b="0" dirty="0">
                          <a:solidFill>
                            <a:srgbClr val="EB221B"/>
                          </a:solidFill>
                          <a:latin typeface="Century Gothic" panose="020B0502020202020204" pitchFamily="34" charset="0"/>
                        </a:rPr>
                        <a:t>2015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r"/>
                      <a:endParaRPr lang="nl-NL" sz="1100" dirty="0">
                        <a:solidFill>
                          <a:srgbClr val="EB221B"/>
                        </a:solidFill>
                      </a:endParaRPr>
                    </a:p>
                  </a:txBody>
                  <a:tcPr/>
                </a:tc>
                <a:tc gridSpan="2">
                  <a:txBody>
                    <a:bodyPr/>
                    <a:lstStyle/>
                    <a:p>
                      <a:pPr algn="ctr"/>
                      <a:r>
                        <a:rPr lang="nl-NL" sz="1100" b="0" dirty="0">
                          <a:solidFill>
                            <a:srgbClr val="EB221B"/>
                          </a:solidFill>
                          <a:latin typeface="Century Gothic" panose="020B0502020202020204" pitchFamily="34" charset="0"/>
                        </a:rPr>
                        <a:t>2016</a:t>
                      </a:r>
                    </a:p>
                  </a:txBody>
                  <a:tcPr>
                    <a:lnL w="76200" cap="flat" cmpd="sng" algn="ctr">
                      <a:solidFill>
                        <a:schemeClr val="bg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r"/>
                      <a:endParaRPr lang="nl-NL" sz="1100" dirty="0">
                        <a:solidFill>
                          <a:srgbClr val="EB221B"/>
                        </a:solidFill>
                      </a:endParaRPr>
                    </a:p>
                  </a:txBody>
                  <a:tcPr/>
                </a:tc>
                <a:extLst>
                  <a:ext uri="{0D108BD9-81ED-4DB2-BD59-A6C34878D82A}">
                    <a16:rowId xmlns:a16="http://schemas.microsoft.com/office/drawing/2014/main" val="10000"/>
                  </a:ext>
                </a:extLst>
              </a:tr>
              <a:tr h="360000">
                <a:tc>
                  <a:txBody>
                    <a:bodyPr/>
                    <a:lstStyle/>
                    <a:p>
                      <a:r>
                        <a:rPr lang="nl-NL" sz="1100" dirty="0">
                          <a:latin typeface="Century Gothic" panose="020B0502020202020204" pitchFamily="34" charset="0"/>
                        </a:rPr>
                        <a:t>Verkoop aan derden</a:t>
                      </a: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1"/>
                  </a:ext>
                </a:extLst>
              </a:tr>
              <a:tr h="360000">
                <a:tc>
                  <a:txBody>
                    <a:bodyPr/>
                    <a:lstStyle/>
                    <a:p>
                      <a:r>
                        <a:rPr lang="nl-NL" sz="1100" dirty="0">
                          <a:latin typeface="Century Gothic" panose="020B0502020202020204" pitchFamily="34" charset="0"/>
                        </a:rPr>
                        <a:t>Verhandeling via effectenmark</a:t>
                      </a: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2"/>
                  </a:ext>
                </a:extLst>
              </a:tr>
              <a:tr h="360000">
                <a:tc>
                  <a:txBody>
                    <a:bodyPr/>
                    <a:lstStyle/>
                    <a:p>
                      <a:r>
                        <a:rPr lang="nl-NL" sz="1100" dirty="0">
                          <a:latin typeface="Century Gothic" panose="020B0502020202020204" pitchFamily="34" charset="0"/>
                        </a:rPr>
                        <a:t>Beursintroductie</a:t>
                      </a: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3"/>
                  </a:ext>
                </a:extLst>
              </a:tr>
              <a:tr h="360000">
                <a:tc>
                  <a:txBody>
                    <a:bodyPr/>
                    <a:lstStyle/>
                    <a:p>
                      <a:r>
                        <a:rPr lang="nl-NL" sz="1100" dirty="0">
                          <a:latin typeface="Century Gothic" panose="020B0502020202020204" pitchFamily="34" charset="0"/>
                        </a:rPr>
                        <a:t>   Verhandeling van stukken na beursintroductie</a:t>
                      </a: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4"/>
                  </a:ext>
                </a:extLst>
              </a:tr>
              <a:tr h="360000">
                <a:tc>
                  <a:txBody>
                    <a:bodyPr/>
                    <a:lstStyle/>
                    <a:p>
                      <a:r>
                        <a:rPr lang="nl-NL" sz="1100" dirty="0">
                          <a:latin typeface="Century Gothic" panose="020B0502020202020204" pitchFamily="34" charset="0"/>
                        </a:rPr>
                        <a:t>   Faillissement / voorzieningen</a:t>
                      </a: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85000"/>
                      </a:schemeClr>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5"/>
                  </a:ext>
                </a:extLst>
              </a:tr>
              <a:tr h="360000">
                <a:tc>
                  <a:txBody>
                    <a:bodyPr/>
                    <a:lstStyle/>
                    <a:p>
                      <a:r>
                        <a:rPr lang="nl-NL" sz="1100" dirty="0">
                          <a:latin typeface="Century Gothic" panose="020B0502020202020204" pitchFamily="34" charset="0"/>
                        </a:rPr>
                        <a:t>Terugbetaling van achtergestelde leningen</a:t>
                      </a: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6"/>
                  </a:ext>
                </a:extLst>
              </a:tr>
              <a:tr h="360000">
                <a:tc>
                  <a:txBody>
                    <a:bodyPr/>
                    <a:lstStyle/>
                    <a:p>
                      <a:r>
                        <a:rPr lang="nl-NL" sz="1100" dirty="0">
                          <a:latin typeface="Century Gothic" panose="020B0502020202020204" pitchFamily="34" charset="0"/>
                        </a:rPr>
                        <a:t>Terugbetaling van preferente aandelen of leningen</a:t>
                      </a: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7"/>
                  </a:ext>
                </a:extLst>
              </a:tr>
              <a:tr h="360000">
                <a:tc>
                  <a:txBody>
                    <a:bodyPr/>
                    <a:lstStyle/>
                    <a:p>
                      <a:r>
                        <a:rPr lang="nl-NL" sz="1100" dirty="0">
                          <a:latin typeface="Century Gothic" panose="020B0502020202020204" pitchFamily="34" charset="0"/>
                        </a:rPr>
                        <a:t>Verkoop aan andere participatiemaatschappij</a:t>
                      </a: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8"/>
                  </a:ext>
                </a:extLst>
              </a:tr>
              <a:tr h="360000">
                <a:tc>
                  <a:txBody>
                    <a:bodyPr/>
                    <a:lstStyle/>
                    <a:p>
                      <a:r>
                        <a:rPr lang="nl-NL" sz="1100" dirty="0">
                          <a:latin typeface="Century Gothic" panose="020B0502020202020204" pitchFamily="34" charset="0"/>
                        </a:rPr>
                        <a:t>Verkoop aan financiële</a:t>
                      </a:r>
                      <a:r>
                        <a:rPr lang="nl-NL" sz="1100" baseline="0" dirty="0">
                          <a:latin typeface="Century Gothic" panose="020B0502020202020204" pitchFamily="34" charset="0"/>
                        </a:rPr>
                        <a:t> instelling</a:t>
                      </a:r>
                      <a:endParaRPr lang="nl-NL" sz="1100" dirty="0">
                        <a:latin typeface="Century Gothic" panose="020B0502020202020204" pitchFamily="34" charset="0"/>
                      </a:endParaRP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9"/>
                  </a:ext>
                </a:extLst>
              </a:tr>
              <a:tr h="360000">
                <a:tc>
                  <a:txBody>
                    <a:bodyPr/>
                    <a:lstStyle/>
                    <a:p>
                      <a:r>
                        <a:rPr lang="nl-NL" sz="1100" dirty="0">
                          <a:latin typeface="Century Gothic" panose="020B0502020202020204" pitchFamily="34" charset="0"/>
                        </a:rPr>
                        <a:t>(Terug)Verkoop aan management</a:t>
                      </a:r>
                      <a:r>
                        <a:rPr lang="nl-NL" sz="1100" baseline="0" dirty="0">
                          <a:latin typeface="Century Gothic" panose="020B0502020202020204" pitchFamily="34" charset="0"/>
                        </a:rPr>
                        <a:t> (</a:t>
                      </a:r>
                      <a:r>
                        <a:rPr lang="nl-NL" sz="1100" baseline="0" dirty="0" err="1">
                          <a:latin typeface="Century Gothic" panose="020B0502020202020204" pitchFamily="34" charset="0"/>
                        </a:rPr>
                        <a:t>buy</a:t>
                      </a:r>
                      <a:r>
                        <a:rPr lang="nl-NL" sz="1100" baseline="0" dirty="0">
                          <a:latin typeface="Century Gothic" panose="020B0502020202020204" pitchFamily="34" charset="0"/>
                        </a:rPr>
                        <a:t>-back)</a:t>
                      </a:r>
                      <a:endParaRPr lang="nl-NL" sz="1100" dirty="0">
                        <a:latin typeface="Century Gothic" panose="020B0502020202020204" pitchFamily="34" charset="0"/>
                      </a:endParaRP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10"/>
                  </a:ext>
                </a:extLst>
              </a:tr>
              <a:tr h="360000">
                <a:tc>
                  <a:txBody>
                    <a:bodyPr/>
                    <a:lstStyle/>
                    <a:p>
                      <a:r>
                        <a:rPr lang="nl-NL" sz="1100" dirty="0">
                          <a:latin typeface="Century Gothic" panose="020B0502020202020204" pitchFamily="34" charset="0"/>
                        </a:rPr>
                        <a:t>Andere vorm van desinvestering</a:t>
                      </a: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11"/>
                  </a:ext>
                </a:extLst>
              </a:tr>
              <a:tr h="360000">
                <a:tc>
                  <a:txBody>
                    <a:bodyPr/>
                    <a:lstStyle/>
                    <a:p>
                      <a:r>
                        <a:rPr lang="nl-NL" sz="1100" dirty="0">
                          <a:latin typeface="Century Gothic" panose="020B0502020202020204" pitchFamily="34" charset="0"/>
                        </a:rPr>
                        <a:t>Onbekend</a:t>
                      </a:r>
                    </a:p>
                  </a:txBody>
                  <a:tcPr>
                    <a:lnL w="12700" cmpd="sng">
                      <a:noFill/>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r"/>
                      <a:r>
                        <a:rPr lang="nl-NL" sz="1100" dirty="0">
                          <a:latin typeface="Century Gothic" panose="020B0502020202020204" pitchFamily="34" charset="0"/>
                        </a:rPr>
                        <a:t>1460</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421</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16</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323</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15</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428</a:t>
                      </a: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algn="r"/>
                      <a:r>
                        <a:rPr lang="nl-NL" sz="1100" dirty="0">
                          <a:latin typeface="Century Gothic" panose="020B0502020202020204" pitchFamily="34" charset="0"/>
                        </a:rPr>
                        <a:t>22</a:t>
                      </a:r>
                    </a:p>
                  </a:txBody>
                  <a:tcPr>
                    <a:lnL w="76200" cap="flat" cmpd="sng" algn="ctr">
                      <a:solidFill>
                        <a:schemeClr val="bg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12"/>
                  </a:ext>
                </a:extLst>
              </a:tr>
              <a:tr h="360000">
                <a:tc>
                  <a:txBody>
                    <a:bodyPr/>
                    <a:lstStyle/>
                    <a:p>
                      <a:r>
                        <a:rPr lang="nl-NL" sz="1100" dirty="0">
                          <a:solidFill>
                            <a:srgbClr val="EB221B"/>
                          </a:solidFill>
                          <a:latin typeface="Century Gothic" panose="020B0502020202020204" pitchFamily="34" charset="0"/>
                        </a:rPr>
                        <a:t>Totaal</a:t>
                      </a:r>
                    </a:p>
                  </a:txBody>
                  <a:tcPr>
                    <a:lnL w="12700" cmpd="sng">
                      <a:noFill/>
                    </a:lnL>
                    <a:lnR w="762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nl-NL" sz="1100" dirty="0">
                          <a:solidFill>
                            <a:srgbClr val="EB221B"/>
                          </a:solidFill>
                          <a:latin typeface="Century Gothic" panose="020B0502020202020204" pitchFamily="34" charset="0"/>
                        </a:rPr>
                        <a:t>2569</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nl-NL" sz="1100" dirty="0">
                          <a:solidFill>
                            <a:srgbClr val="EB221B"/>
                          </a:solidFill>
                          <a:latin typeface="Century Gothic" panose="020B0502020202020204" pitchFamily="34" charset="0"/>
                        </a:rPr>
                        <a:t>87</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nl-NL" sz="1100" dirty="0">
                          <a:solidFill>
                            <a:srgbClr val="EB221B"/>
                          </a:solidFill>
                          <a:latin typeface="Century Gothic" panose="020B0502020202020204" pitchFamily="34" charset="0"/>
                        </a:rPr>
                        <a:t>1551</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nl-NL" sz="1100" dirty="0">
                          <a:solidFill>
                            <a:srgbClr val="EB221B"/>
                          </a:solidFill>
                          <a:latin typeface="Century Gothic" panose="020B0502020202020204" pitchFamily="34" charset="0"/>
                        </a:rPr>
                        <a:t>106</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nl-NL" sz="1100" dirty="0">
                          <a:solidFill>
                            <a:srgbClr val="EB221B"/>
                          </a:solidFill>
                          <a:latin typeface="Century Gothic" panose="020B0502020202020204" pitchFamily="34" charset="0"/>
                        </a:rPr>
                        <a:t>1761</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nl-NL" sz="1100" dirty="0">
                          <a:solidFill>
                            <a:srgbClr val="EB221B"/>
                          </a:solidFill>
                          <a:latin typeface="Century Gothic" panose="020B0502020202020204" pitchFamily="34" charset="0"/>
                        </a:rPr>
                        <a:t>89</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nl-NL" sz="1100" dirty="0">
                          <a:solidFill>
                            <a:srgbClr val="EB221B"/>
                          </a:solidFill>
                          <a:latin typeface="Century Gothic" panose="020B0502020202020204" pitchFamily="34" charset="0"/>
                        </a:rPr>
                        <a:t>1909</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nl-NL" sz="1100" dirty="0">
                          <a:solidFill>
                            <a:srgbClr val="EB221B"/>
                          </a:solidFill>
                          <a:latin typeface="Century Gothic" panose="020B0502020202020204" pitchFamily="34" charset="0"/>
                        </a:rPr>
                        <a:t>1021</a:t>
                      </a:r>
                    </a:p>
                  </a:txBody>
                  <a:tcPr>
                    <a:lnL w="762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419044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Staafgrafiek - Liggend">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280C6255-5B53-4CD2-8A6F-0A8F106D0C38}" type="slidenum">
              <a:rPr lang="en-US" altLang="nl-NL">
                <a:solidFill>
                  <a:srgbClr val="3E3D40"/>
                </a:solidFill>
              </a:rPr>
              <a:pPr/>
              <a:t>‹#›</a:t>
            </a:fld>
            <a:endParaRPr lang="en-US" altLang="nl-NL">
              <a:solidFill>
                <a:srgbClr val="3E3D40"/>
              </a:solidFill>
            </a:endParaRPr>
          </a:p>
        </p:txBody>
      </p:sp>
      <p:pic>
        <p:nvPicPr>
          <p:cNvPr id="4" name="Afbeelding 3"/>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graphicFrame>
        <p:nvGraphicFramePr>
          <p:cNvPr id="8" name="Grafiek 7"/>
          <p:cNvGraphicFramePr/>
          <p:nvPr userDrawn="1">
            <p:extLst>
              <p:ext uri="{D42A27DB-BD31-4B8C-83A1-F6EECF244321}">
                <p14:modId xmlns:p14="http://schemas.microsoft.com/office/powerpoint/2010/main" val="1162388495"/>
              </p:ext>
            </p:extLst>
          </p:nvPr>
        </p:nvGraphicFramePr>
        <p:xfrm>
          <a:off x="698501" y="997527"/>
          <a:ext cx="10792884" cy="51408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4431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Maturity Model">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41FBCDD1-FAFC-46B1-A700-11291F1F5C93}" type="slidenum">
              <a:rPr lang="en-US" altLang="nl-NL">
                <a:solidFill>
                  <a:srgbClr val="3E3D40"/>
                </a:solidFill>
              </a:rPr>
              <a:pPr/>
              <a:t>‹#›</a:t>
            </a:fld>
            <a:endParaRPr lang="en-US" altLang="nl-NL">
              <a:solidFill>
                <a:srgbClr val="3E3D40"/>
              </a:solidFill>
            </a:endParaRPr>
          </a:p>
        </p:txBody>
      </p:sp>
      <p:pic>
        <p:nvPicPr>
          <p:cNvPr id="3" name="Afbeelding 2"/>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sp>
        <p:nvSpPr>
          <p:cNvPr id="4" name="Rectangle 7"/>
          <p:cNvSpPr>
            <a:spLocks noChangeArrowheads="1"/>
          </p:cNvSpPr>
          <p:nvPr userDrawn="1"/>
        </p:nvSpPr>
        <p:spPr bwMode="auto">
          <a:xfrm>
            <a:off x="2131869" y="3460417"/>
            <a:ext cx="1335087" cy="619125"/>
          </a:xfrm>
          <a:prstGeom prst="rect">
            <a:avLst/>
          </a:prstGeom>
          <a:solidFill>
            <a:schemeClr val="tx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fontAlgn="base">
              <a:spcBef>
                <a:spcPct val="0"/>
              </a:spcBef>
              <a:spcAft>
                <a:spcPct val="0"/>
              </a:spcAft>
            </a:pPr>
            <a:r>
              <a:rPr lang="en-GB" altLang="nl-NL" sz="1400" b="1">
                <a:solidFill>
                  <a:srgbClr val="FFFFFF"/>
                </a:solidFill>
              </a:rPr>
              <a:t>Seed</a:t>
            </a:r>
          </a:p>
        </p:txBody>
      </p:sp>
      <p:sp>
        <p:nvSpPr>
          <p:cNvPr id="5" name="Freeform 14"/>
          <p:cNvSpPr>
            <a:spLocks/>
          </p:cNvSpPr>
          <p:nvPr userDrawn="1"/>
        </p:nvSpPr>
        <p:spPr bwMode="auto">
          <a:xfrm>
            <a:off x="2131869" y="4157330"/>
            <a:ext cx="7000875" cy="484187"/>
          </a:xfrm>
          <a:custGeom>
            <a:avLst/>
            <a:gdLst>
              <a:gd name="T0" fmla="*/ 0 w 4410"/>
              <a:gd name="T1" fmla="*/ 0 h 305"/>
              <a:gd name="T2" fmla="*/ 2147483647 w 4410"/>
              <a:gd name="T3" fmla="*/ 0 h 305"/>
              <a:gd name="T4" fmla="*/ 2147483647 w 4410"/>
              <a:gd name="T5" fmla="*/ 2147483647 h 305"/>
              <a:gd name="T6" fmla="*/ 2147483647 w 4410"/>
              <a:gd name="T7" fmla="*/ 2147483647 h 305"/>
              <a:gd name="T8" fmla="*/ 0 w 4410"/>
              <a:gd name="T9" fmla="*/ 2147483647 h 305"/>
              <a:gd name="T10" fmla="*/ 0 60000 65536"/>
              <a:gd name="T11" fmla="*/ 0 60000 65536"/>
              <a:gd name="T12" fmla="*/ 0 60000 65536"/>
              <a:gd name="T13" fmla="*/ 0 60000 65536"/>
              <a:gd name="T14" fmla="*/ 0 60000 65536"/>
              <a:gd name="T15" fmla="*/ 0 w 4410"/>
              <a:gd name="T16" fmla="*/ 0 h 305"/>
              <a:gd name="T17" fmla="*/ 4410 w 4410"/>
              <a:gd name="T18" fmla="*/ 305 h 305"/>
            </a:gdLst>
            <a:ahLst/>
            <a:cxnLst>
              <a:cxn ang="T10">
                <a:pos x="T0" y="T1"/>
              </a:cxn>
              <a:cxn ang="T11">
                <a:pos x="T2" y="T3"/>
              </a:cxn>
              <a:cxn ang="T12">
                <a:pos x="T4" y="T5"/>
              </a:cxn>
              <a:cxn ang="T13">
                <a:pos x="T6" y="T7"/>
              </a:cxn>
              <a:cxn ang="T14">
                <a:pos x="T8" y="T9"/>
              </a:cxn>
            </a:cxnLst>
            <a:rect l="T15" t="T16" r="T17" b="T18"/>
            <a:pathLst>
              <a:path w="4410" h="305">
                <a:moveTo>
                  <a:pt x="0" y="0"/>
                </a:moveTo>
                <a:lnTo>
                  <a:pt x="4292" y="0"/>
                </a:lnTo>
                <a:lnTo>
                  <a:pt x="4410" y="151"/>
                </a:lnTo>
                <a:lnTo>
                  <a:pt x="4303" y="305"/>
                </a:lnTo>
                <a:lnTo>
                  <a:pt x="0" y="305"/>
                </a:lnTo>
              </a:path>
            </a:pathLst>
          </a:custGeom>
          <a:noFill/>
          <a:ln w="952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lIns="0" tIns="0" rIns="0" bIns="0"/>
          <a:lstStyle/>
          <a:p>
            <a:pPr eaLnBrk="0" fontAlgn="base" hangingPunct="0">
              <a:spcBef>
                <a:spcPct val="0"/>
              </a:spcBef>
              <a:spcAft>
                <a:spcPct val="0"/>
              </a:spcAft>
            </a:pPr>
            <a:endParaRPr lang="nl-NL" sz="2400">
              <a:solidFill>
                <a:srgbClr val="3E3D40"/>
              </a:solidFill>
            </a:endParaRPr>
          </a:p>
        </p:txBody>
      </p:sp>
      <p:sp>
        <p:nvSpPr>
          <p:cNvPr id="6" name="Text Box 18"/>
          <p:cNvSpPr txBox="1">
            <a:spLocks noChangeArrowheads="1"/>
          </p:cNvSpPr>
          <p:nvPr userDrawn="1"/>
        </p:nvSpPr>
        <p:spPr bwMode="auto">
          <a:xfrm>
            <a:off x="4119418" y="4303379"/>
            <a:ext cx="30162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fontAlgn="base">
              <a:spcBef>
                <a:spcPct val="0"/>
              </a:spcBef>
              <a:spcAft>
                <a:spcPct val="0"/>
              </a:spcAft>
            </a:pPr>
            <a:r>
              <a:rPr lang="en-GB" altLang="nl-NL" sz="1400">
                <a:solidFill>
                  <a:srgbClr val="E32119"/>
                </a:solidFill>
              </a:rPr>
              <a:t>Maturity of the company</a:t>
            </a:r>
          </a:p>
        </p:txBody>
      </p:sp>
      <p:sp>
        <p:nvSpPr>
          <p:cNvPr id="7" name="Rectangle 26"/>
          <p:cNvSpPr>
            <a:spLocks noChangeArrowheads="1"/>
          </p:cNvSpPr>
          <p:nvPr userDrawn="1"/>
        </p:nvSpPr>
        <p:spPr bwMode="auto">
          <a:xfrm>
            <a:off x="3547919" y="3460417"/>
            <a:ext cx="1335087" cy="619125"/>
          </a:xfrm>
          <a:prstGeom prst="rect">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fontAlgn="base">
              <a:spcBef>
                <a:spcPct val="0"/>
              </a:spcBef>
              <a:spcAft>
                <a:spcPct val="0"/>
              </a:spcAft>
            </a:pPr>
            <a:r>
              <a:rPr lang="en-GB" altLang="nl-NL" sz="1400" b="1">
                <a:solidFill>
                  <a:srgbClr val="3E3D40"/>
                </a:solidFill>
              </a:rPr>
              <a:t>Start-up</a:t>
            </a:r>
          </a:p>
        </p:txBody>
      </p:sp>
      <p:sp>
        <p:nvSpPr>
          <p:cNvPr id="8" name="Rectangle 27"/>
          <p:cNvSpPr>
            <a:spLocks noChangeArrowheads="1"/>
          </p:cNvSpPr>
          <p:nvPr userDrawn="1"/>
        </p:nvSpPr>
        <p:spPr bwMode="auto">
          <a:xfrm>
            <a:off x="4965555" y="3460417"/>
            <a:ext cx="1335088" cy="619125"/>
          </a:xfrm>
          <a:prstGeom prst="rect">
            <a:avLst/>
          </a:prstGeom>
          <a:solidFill>
            <a:schemeClr val="tx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fontAlgn="base">
              <a:spcBef>
                <a:spcPct val="0"/>
              </a:spcBef>
              <a:spcAft>
                <a:spcPct val="0"/>
              </a:spcAft>
            </a:pPr>
            <a:r>
              <a:rPr lang="en-GB" altLang="nl-NL" sz="1400" b="1">
                <a:solidFill>
                  <a:srgbClr val="FFFFFF"/>
                </a:solidFill>
              </a:rPr>
              <a:t>Expansion</a:t>
            </a:r>
          </a:p>
        </p:txBody>
      </p:sp>
      <p:sp>
        <p:nvSpPr>
          <p:cNvPr id="9" name="Rectangle 28"/>
          <p:cNvSpPr>
            <a:spLocks noChangeArrowheads="1"/>
          </p:cNvSpPr>
          <p:nvPr userDrawn="1"/>
        </p:nvSpPr>
        <p:spPr bwMode="auto">
          <a:xfrm>
            <a:off x="6381605" y="3460417"/>
            <a:ext cx="1335088" cy="619125"/>
          </a:xfrm>
          <a:prstGeom prst="rect">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fontAlgn="base">
              <a:spcBef>
                <a:spcPct val="0"/>
              </a:spcBef>
              <a:spcAft>
                <a:spcPct val="0"/>
              </a:spcAft>
            </a:pPr>
            <a:r>
              <a:rPr lang="en-GB" altLang="nl-NL" sz="1400" b="1">
                <a:solidFill>
                  <a:srgbClr val="3E3D40"/>
                </a:solidFill>
              </a:rPr>
              <a:t>Replacement-capital</a:t>
            </a:r>
          </a:p>
        </p:txBody>
      </p:sp>
      <p:sp>
        <p:nvSpPr>
          <p:cNvPr id="10" name="Rectangle 29"/>
          <p:cNvSpPr>
            <a:spLocks noChangeArrowheads="1"/>
          </p:cNvSpPr>
          <p:nvPr userDrawn="1"/>
        </p:nvSpPr>
        <p:spPr bwMode="auto">
          <a:xfrm>
            <a:off x="7799244" y="3460417"/>
            <a:ext cx="1335087" cy="619125"/>
          </a:xfrm>
          <a:prstGeom prst="rect">
            <a:avLst/>
          </a:prstGeom>
          <a:solidFill>
            <a:schemeClr val="tx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fontAlgn="base">
              <a:spcBef>
                <a:spcPct val="0"/>
              </a:spcBef>
              <a:spcAft>
                <a:spcPct val="0"/>
              </a:spcAft>
            </a:pPr>
            <a:r>
              <a:rPr lang="en-GB" altLang="nl-NL" sz="1400" b="1">
                <a:solidFill>
                  <a:srgbClr val="FFFFFF"/>
                </a:solidFill>
              </a:rPr>
              <a:t>Buyout</a:t>
            </a:r>
          </a:p>
        </p:txBody>
      </p:sp>
      <p:sp>
        <p:nvSpPr>
          <p:cNvPr id="11" name="Freeform 31"/>
          <p:cNvSpPr>
            <a:spLocks/>
          </p:cNvSpPr>
          <p:nvPr userDrawn="1"/>
        </p:nvSpPr>
        <p:spPr bwMode="auto">
          <a:xfrm>
            <a:off x="2131868" y="2739692"/>
            <a:ext cx="3459162" cy="671513"/>
          </a:xfrm>
          <a:custGeom>
            <a:avLst/>
            <a:gdLst>
              <a:gd name="T0" fmla="*/ 2147483647 w 2179"/>
              <a:gd name="T1" fmla="*/ 2147483647 h 423"/>
              <a:gd name="T2" fmla="*/ 2147483647 w 2179"/>
              <a:gd name="T3" fmla="*/ 2147483647 h 423"/>
              <a:gd name="T4" fmla="*/ 2147483647 w 2179"/>
              <a:gd name="T5" fmla="*/ 0 h 423"/>
              <a:gd name="T6" fmla="*/ 0 w 2179"/>
              <a:gd name="T7" fmla="*/ 2147483647 h 423"/>
              <a:gd name="T8" fmla="*/ 0 w 2179"/>
              <a:gd name="T9" fmla="*/ 2147483647 h 423"/>
              <a:gd name="T10" fmla="*/ 0 60000 65536"/>
              <a:gd name="T11" fmla="*/ 0 60000 65536"/>
              <a:gd name="T12" fmla="*/ 0 60000 65536"/>
              <a:gd name="T13" fmla="*/ 0 60000 65536"/>
              <a:gd name="T14" fmla="*/ 0 60000 65536"/>
              <a:gd name="T15" fmla="*/ 0 w 2179"/>
              <a:gd name="T16" fmla="*/ 0 h 423"/>
              <a:gd name="T17" fmla="*/ 2179 w 2179"/>
              <a:gd name="T18" fmla="*/ 423 h 423"/>
            </a:gdLst>
            <a:ahLst/>
            <a:cxnLst>
              <a:cxn ang="T10">
                <a:pos x="T0" y="T1"/>
              </a:cxn>
              <a:cxn ang="T11">
                <a:pos x="T2" y="T3"/>
              </a:cxn>
              <a:cxn ang="T12">
                <a:pos x="T4" y="T5"/>
              </a:cxn>
              <a:cxn ang="T13">
                <a:pos x="T6" y="T7"/>
              </a:cxn>
              <a:cxn ang="T14">
                <a:pos x="T8" y="T9"/>
              </a:cxn>
            </a:cxnLst>
            <a:rect l="T15" t="T16" r="T17" b="T18"/>
            <a:pathLst>
              <a:path w="2179" h="423">
                <a:moveTo>
                  <a:pt x="2179" y="423"/>
                </a:moveTo>
                <a:lnTo>
                  <a:pt x="2179" y="113"/>
                </a:lnTo>
                <a:lnTo>
                  <a:pt x="1070" y="0"/>
                </a:lnTo>
                <a:lnTo>
                  <a:pt x="0" y="112"/>
                </a:lnTo>
                <a:lnTo>
                  <a:pt x="0" y="423"/>
                </a:lnTo>
              </a:path>
            </a:pathLst>
          </a:custGeom>
          <a:noFill/>
          <a:ln w="952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lIns="0" tIns="0" rIns="0" bIns="0"/>
          <a:lstStyle/>
          <a:p>
            <a:pPr eaLnBrk="0" fontAlgn="base" hangingPunct="0">
              <a:spcBef>
                <a:spcPct val="0"/>
              </a:spcBef>
              <a:spcAft>
                <a:spcPct val="0"/>
              </a:spcAft>
            </a:pPr>
            <a:endParaRPr lang="nl-NL" sz="2400">
              <a:solidFill>
                <a:srgbClr val="3E3D40"/>
              </a:solidFill>
            </a:endParaRPr>
          </a:p>
        </p:txBody>
      </p:sp>
      <p:sp>
        <p:nvSpPr>
          <p:cNvPr id="12" name="Text Box 32"/>
          <p:cNvSpPr txBox="1">
            <a:spLocks noChangeArrowheads="1"/>
          </p:cNvSpPr>
          <p:nvPr userDrawn="1"/>
        </p:nvSpPr>
        <p:spPr bwMode="auto">
          <a:xfrm>
            <a:off x="2593831" y="2966704"/>
            <a:ext cx="25368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fontAlgn="base">
              <a:spcBef>
                <a:spcPct val="0"/>
              </a:spcBef>
              <a:spcAft>
                <a:spcPct val="0"/>
              </a:spcAft>
            </a:pPr>
            <a:r>
              <a:rPr lang="en-GB" altLang="nl-NL" sz="1400" dirty="0">
                <a:solidFill>
                  <a:srgbClr val="E32119"/>
                </a:solidFill>
              </a:rPr>
              <a:t>Venture capital</a:t>
            </a:r>
          </a:p>
        </p:txBody>
      </p:sp>
      <p:sp>
        <p:nvSpPr>
          <p:cNvPr id="13" name="Freeform 33"/>
          <p:cNvSpPr>
            <a:spLocks/>
          </p:cNvSpPr>
          <p:nvPr userDrawn="1"/>
        </p:nvSpPr>
        <p:spPr bwMode="auto">
          <a:xfrm>
            <a:off x="5675168" y="2739692"/>
            <a:ext cx="3459162" cy="671513"/>
          </a:xfrm>
          <a:custGeom>
            <a:avLst/>
            <a:gdLst>
              <a:gd name="T0" fmla="*/ 2147483647 w 2179"/>
              <a:gd name="T1" fmla="*/ 2147483647 h 423"/>
              <a:gd name="T2" fmla="*/ 2147483647 w 2179"/>
              <a:gd name="T3" fmla="*/ 2147483647 h 423"/>
              <a:gd name="T4" fmla="*/ 2147483647 w 2179"/>
              <a:gd name="T5" fmla="*/ 0 h 423"/>
              <a:gd name="T6" fmla="*/ 0 w 2179"/>
              <a:gd name="T7" fmla="*/ 2147483647 h 423"/>
              <a:gd name="T8" fmla="*/ 0 w 2179"/>
              <a:gd name="T9" fmla="*/ 2147483647 h 423"/>
              <a:gd name="T10" fmla="*/ 0 60000 65536"/>
              <a:gd name="T11" fmla="*/ 0 60000 65536"/>
              <a:gd name="T12" fmla="*/ 0 60000 65536"/>
              <a:gd name="T13" fmla="*/ 0 60000 65536"/>
              <a:gd name="T14" fmla="*/ 0 60000 65536"/>
              <a:gd name="T15" fmla="*/ 0 w 2179"/>
              <a:gd name="T16" fmla="*/ 0 h 423"/>
              <a:gd name="T17" fmla="*/ 2179 w 2179"/>
              <a:gd name="T18" fmla="*/ 423 h 423"/>
            </a:gdLst>
            <a:ahLst/>
            <a:cxnLst>
              <a:cxn ang="T10">
                <a:pos x="T0" y="T1"/>
              </a:cxn>
              <a:cxn ang="T11">
                <a:pos x="T2" y="T3"/>
              </a:cxn>
              <a:cxn ang="T12">
                <a:pos x="T4" y="T5"/>
              </a:cxn>
              <a:cxn ang="T13">
                <a:pos x="T6" y="T7"/>
              </a:cxn>
              <a:cxn ang="T14">
                <a:pos x="T8" y="T9"/>
              </a:cxn>
            </a:cxnLst>
            <a:rect l="T15" t="T16" r="T17" b="T18"/>
            <a:pathLst>
              <a:path w="2179" h="423">
                <a:moveTo>
                  <a:pt x="2179" y="423"/>
                </a:moveTo>
                <a:lnTo>
                  <a:pt x="2179" y="113"/>
                </a:lnTo>
                <a:lnTo>
                  <a:pt x="1070" y="0"/>
                </a:lnTo>
                <a:lnTo>
                  <a:pt x="0" y="112"/>
                </a:lnTo>
                <a:lnTo>
                  <a:pt x="0" y="423"/>
                </a:lnTo>
              </a:path>
            </a:pathLst>
          </a:custGeom>
          <a:noFill/>
          <a:ln w="952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lIns="0" tIns="0" rIns="0" bIns="0"/>
          <a:lstStyle/>
          <a:p>
            <a:pPr eaLnBrk="0" fontAlgn="base" hangingPunct="0">
              <a:spcBef>
                <a:spcPct val="0"/>
              </a:spcBef>
              <a:spcAft>
                <a:spcPct val="0"/>
              </a:spcAft>
            </a:pPr>
            <a:endParaRPr lang="nl-NL" sz="2400">
              <a:solidFill>
                <a:srgbClr val="3E3D40"/>
              </a:solidFill>
            </a:endParaRPr>
          </a:p>
        </p:txBody>
      </p:sp>
      <p:sp>
        <p:nvSpPr>
          <p:cNvPr id="14" name="Text Box 34"/>
          <p:cNvSpPr txBox="1">
            <a:spLocks noChangeArrowheads="1"/>
          </p:cNvSpPr>
          <p:nvPr userDrawn="1"/>
        </p:nvSpPr>
        <p:spPr bwMode="auto">
          <a:xfrm>
            <a:off x="6137131" y="2966704"/>
            <a:ext cx="25368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fontAlgn="base">
              <a:spcBef>
                <a:spcPct val="0"/>
              </a:spcBef>
              <a:spcAft>
                <a:spcPct val="0"/>
              </a:spcAft>
            </a:pPr>
            <a:r>
              <a:rPr lang="en-GB" altLang="nl-NL" sz="1400">
                <a:solidFill>
                  <a:srgbClr val="E32119"/>
                </a:solidFill>
              </a:rPr>
              <a:t>Private Equity in the strict sense</a:t>
            </a:r>
          </a:p>
        </p:txBody>
      </p:sp>
    </p:spTree>
    <p:extLst>
      <p:ext uri="{BB962C8B-B14F-4D97-AF65-F5344CB8AC3E}">
        <p14:creationId xmlns:p14="http://schemas.microsoft.com/office/powerpoint/2010/main" val="2984810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Maturity Model">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41FBCDD1-FAFC-46B1-A700-11291F1F5C93}" type="slidenum">
              <a:rPr lang="en-US" altLang="nl-NL">
                <a:solidFill>
                  <a:srgbClr val="3E3D40"/>
                </a:solidFill>
              </a:rPr>
              <a:pPr/>
              <a:t>‹#›</a:t>
            </a:fld>
            <a:endParaRPr lang="en-US" altLang="nl-NL">
              <a:solidFill>
                <a:srgbClr val="3E3D40"/>
              </a:solidFill>
            </a:endParaRPr>
          </a:p>
        </p:txBody>
      </p:sp>
      <p:pic>
        <p:nvPicPr>
          <p:cNvPr id="3" name="Afbeelding 2"/>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graphicFrame>
        <p:nvGraphicFramePr>
          <p:cNvPr id="16" name="Group 53"/>
          <p:cNvGraphicFramePr>
            <a:graphicFrameLocks/>
          </p:cNvGraphicFramePr>
          <p:nvPr userDrawn="1">
            <p:extLst>
              <p:ext uri="{D42A27DB-BD31-4B8C-83A1-F6EECF244321}">
                <p14:modId xmlns:p14="http://schemas.microsoft.com/office/powerpoint/2010/main" val="2015747211"/>
              </p:ext>
            </p:extLst>
          </p:nvPr>
        </p:nvGraphicFramePr>
        <p:xfrm>
          <a:off x="698501" y="2011103"/>
          <a:ext cx="10792887" cy="4271583"/>
        </p:xfrm>
        <a:graphic>
          <a:graphicData uri="http://schemas.openxmlformats.org/drawingml/2006/table">
            <a:tbl>
              <a:tblPr/>
              <a:tblGrid>
                <a:gridCol w="1541841">
                  <a:extLst>
                    <a:ext uri="{9D8B030D-6E8A-4147-A177-3AD203B41FA5}">
                      <a16:colId xmlns:a16="http://schemas.microsoft.com/office/drawing/2014/main" val="20000"/>
                    </a:ext>
                  </a:extLst>
                </a:gridCol>
                <a:gridCol w="1541841">
                  <a:extLst>
                    <a:ext uri="{9D8B030D-6E8A-4147-A177-3AD203B41FA5}">
                      <a16:colId xmlns:a16="http://schemas.microsoft.com/office/drawing/2014/main" val="20001"/>
                    </a:ext>
                  </a:extLst>
                </a:gridCol>
                <a:gridCol w="1541841">
                  <a:extLst>
                    <a:ext uri="{9D8B030D-6E8A-4147-A177-3AD203B41FA5}">
                      <a16:colId xmlns:a16="http://schemas.microsoft.com/office/drawing/2014/main" val="20002"/>
                    </a:ext>
                  </a:extLst>
                </a:gridCol>
                <a:gridCol w="1541841">
                  <a:extLst>
                    <a:ext uri="{9D8B030D-6E8A-4147-A177-3AD203B41FA5}">
                      <a16:colId xmlns:a16="http://schemas.microsoft.com/office/drawing/2014/main" val="20003"/>
                    </a:ext>
                  </a:extLst>
                </a:gridCol>
                <a:gridCol w="1541841">
                  <a:extLst>
                    <a:ext uri="{9D8B030D-6E8A-4147-A177-3AD203B41FA5}">
                      <a16:colId xmlns:a16="http://schemas.microsoft.com/office/drawing/2014/main" val="20004"/>
                    </a:ext>
                  </a:extLst>
                </a:gridCol>
                <a:gridCol w="1541841">
                  <a:extLst>
                    <a:ext uri="{9D8B030D-6E8A-4147-A177-3AD203B41FA5}">
                      <a16:colId xmlns:a16="http://schemas.microsoft.com/office/drawing/2014/main" val="20005"/>
                    </a:ext>
                  </a:extLst>
                </a:gridCol>
                <a:gridCol w="1541841">
                  <a:extLst>
                    <a:ext uri="{9D8B030D-6E8A-4147-A177-3AD203B41FA5}">
                      <a16:colId xmlns:a16="http://schemas.microsoft.com/office/drawing/2014/main" val="20006"/>
                    </a:ext>
                  </a:extLst>
                </a:gridCol>
              </a:tblGrid>
              <a:tr h="281455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First contact</a:t>
                      </a: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Company profile A4</a:t>
                      </a: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Sector/</a:t>
                      </a:r>
                      <a:br>
                        <a:rPr kumimoji="0" lang="en-GB" sz="1400" b="0" i="0" u="none" strike="noStrike" cap="none" normalizeH="0" baseline="0" dirty="0">
                          <a:ln>
                            <a:noFill/>
                          </a:ln>
                          <a:solidFill>
                            <a:schemeClr val="tx1"/>
                          </a:solidFill>
                          <a:effectLst/>
                          <a:latin typeface="+mn-lt"/>
                          <a:cs typeface="Arial" charset="0"/>
                        </a:rPr>
                      </a:br>
                      <a:r>
                        <a:rPr kumimoji="0" lang="en-GB" sz="1400" b="0" i="0" u="none" strike="noStrike" cap="none" normalizeH="0" baseline="0" dirty="0">
                          <a:ln>
                            <a:noFill/>
                          </a:ln>
                          <a:solidFill>
                            <a:schemeClr val="tx1"/>
                          </a:solidFill>
                          <a:effectLst/>
                          <a:latin typeface="+mn-lt"/>
                          <a:cs typeface="Arial" charset="0"/>
                        </a:rPr>
                        <a:t>phase/</a:t>
                      </a:r>
                      <a:br>
                        <a:rPr kumimoji="0" lang="en-GB" sz="1400" b="0" i="0" u="none" strike="noStrike" cap="none" normalizeH="0" baseline="0" dirty="0">
                          <a:ln>
                            <a:noFill/>
                          </a:ln>
                          <a:solidFill>
                            <a:schemeClr val="tx1"/>
                          </a:solidFill>
                          <a:effectLst/>
                          <a:latin typeface="+mn-lt"/>
                          <a:cs typeface="Arial" charset="0"/>
                        </a:rPr>
                      </a:br>
                      <a:r>
                        <a:rPr kumimoji="0" lang="en-GB" sz="1400" b="0" i="0" u="none" strike="noStrike" cap="none" normalizeH="0" baseline="0" dirty="0">
                          <a:ln>
                            <a:noFill/>
                          </a:ln>
                          <a:solidFill>
                            <a:schemeClr val="tx1"/>
                          </a:solidFill>
                          <a:effectLst/>
                          <a:latin typeface="+mn-lt"/>
                          <a:cs typeface="Arial" charset="0"/>
                        </a:rPr>
                        <a:t>size/ situation</a:t>
                      </a:r>
                    </a:p>
                  </a:txBody>
                  <a:tcPr marL="91432" marR="91432" marT="45717" marB="45717"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Product/</a:t>
                      </a: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service</a:t>
                      </a: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Business model</a:t>
                      </a:r>
                      <a:br>
                        <a:rPr kumimoji="0" lang="en-GB" sz="1400" b="0" i="0" u="none" strike="noStrike" cap="none" normalizeH="0" baseline="0" dirty="0">
                          <a:ln>
                            <a:noFill/>
                          </a:ln>
                          <a:solidFill>
                            <a:schemeClr val="tx1"/>
                          </a:solidFill>
                          <a:effectLst/>
                          <a:latin typeface="+mn-lt"/>
                          <a:cs typeface="Arial" charset="0"/>
                        </a:rPr>
                      </a:b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Strategy</a:t>
                      </a:r>
                      <a:br>
                        <a:rPr kumimoji="0" lang="en-GB" sz="1400" b="0" i="0" u="none" strike="noStrike" cap="none" normalizeH="0" baseline="0" dirty="0">
                          <a:ln>
                            <a:noFill/>
                          </a:ln>
                          <a:solidFill>
                            <a:schemeClr val="tx1"/>
                          </a:solidFill>
                          <a:effectLst/>
                          <a:latin typeface="+mn-lt"/>
                          <a:cs typeface="Arial" charset="0"/>
                        </a:rPr>
                      </a:b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Entrepreneurs</a:t>
                      </a:r>
                      <a:br>
                        <a:rPr kumimoji="0" lang="en-GB" sz="1400" b="0" i="0" u="none" strike="noStrike" cap="none" normalizeH="0" baseline="0" dirty="0">
                          <a:ln>
                            <a:noFill/>
                          </a:ln>
                          <a:solidFill>
                            <a:schemeClr val="tx1"/>
                          </a:solidFill>
                          <a:effectLst/>
                          <a:latin typeface="+mn-lt"/>
                          <a:cs typeface="Arial" charset="0"/>
                        </a:rPr>
                      </a:b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Finance</a:t>
                      </a:r>
                      <a:br>
                        <a:rPr kumimoji="0" lang="en-GB" sz="1400" b="0" i="0" u="none" strike="noStrike" cap="none" normalizeH="0" baseline="0" dirty="0">
                          <a:ln>
                            <a:noFill/>
                          </a:ln>
                          <a:solidFill>
                            <a:schemeClr val="tx1"/>
                          </a:solidFill>
                          <a:effectLst/>
                          <a:latin typeface="+mn-lt"/>
                          <a:cs typeface="Arial" charset="0"/>
                        </a:rPr>
                      </a:b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Exit</a:t>
                      </a:r>
                    </a:p>
                  </a:txBody>
                  <a:tcPr marL="91432" marR="91432" marT="45717" marB="45717"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Modelling</a:t>
                      </a: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Benchmarking</a:t>
                      </a: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Sensitivities</a:t>
                      </a:r>
                      <a:endParaRPr kumimoji="0" lang="en-GB" sz="1400" b="0" i="0" u="none" strike="noStrike" cap="none" normalizeH="0" baseline="0" dirty="0">
                        <a:ln>
                          <a:noFill/>
                        </a:ln>
                        <a:solidFill>
                          <a:schemeClr val="tx1"/>
                        </a:solidFill>
                        <a:effectLst/>
                        <a:latin typeface="+mn-lt"/>
                      </a:endParaRPr>
                    </a:p>
                  </a:txBody>
                  <a:tcPr marL="91432" marR="91432" marT="45717" marB="45717"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Shares</a:t>
                      </a:r>
                    </a:p>
                    <a:p>
                      <a:pPr marL="0" marR="0" lvl="0" indent="0" algn="l" defTabSz="914400" rtl="0" eaLnBrk="0" fontAlgn="t" latinLnBrk="0" hangingPunct="0">
                        <a:lnSpc>
                          <a:spcPct val="100000"/>
                        </a:lnSpc>
                        <a:spcBef>
                          <a:spcPct val="0"/>
                        </a:spcBef>
                        <a:spcAft>
                          <a:spcPct val="0"/>
                        </a:spcAft>
                        <a:buClrTx/>
                        <a:buSzTx/>
                        <a:buFontTx/>
                        <a:buNone/>
                        <a:tabLst/>
                      </a:pPr>
                      <a:br>
                        <a:rPr kumimoji="0" lang="en-GB" sz="1400" b="0" i="0" u="none" strike="noStrike" cap="none" normalizeH="0" baseline="0" dirty="0">
                          <a:ln>
                            <a:noFill/>
                          </a:ln>
                          <a:solidFill>
                            <a:schemeClr val="tx1"/>
                          </a:solidFill>
                          <a:effectLst/>
                          <a:latin typeface="+mn-lt"/>
                          <a:cs typeface="Arial" charset="0"/>
                        </a:rPr>
                      </a:b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Structure</a:t>
                      </a:r>
                    </a:p>
                    <a:p>
                      <a:pPr marL="0" marR="0" lvl="0" indent="0" algn="l" defTabSz="914400" rtl="0" eaLnBrk="0" fontAlgn="t" latinLnBrk="0" hangingPunct="0">
                        <a:lnSpc>
                          <a:spcPct val="100000"/>
                        </a:lnSpc>
                        <a:spcBef>
                          <a:spcPct val="0"/>
                        </a:spcBef>
                        <a:spcAft>
                          <a:spcPct val="0"/>
                        </a:spcAft>
                        <a:buClrTx/>
                        <a:buSzTx/>
                        <a:buFontTx/>
                        <a:buNone/>
                        <a:tabLst/>
                      </a:pPr>
                      <a:br>
                        <a:rPr kumimoji="0" lang="en-GB" sz="1400" b="0" i="0" u="none" strike="noStrike" cap="none" normalizeH="0" baseline="0" dirty="0">
                          <a:ln>
                            <a:noFill/>
                          </a:ln>
                          <a:solidFill>
                            <a:schemeClr val="tx1"/>
                          </a:solidFill>
                          <a:effectLst/>
                          <a:latin typeface="+mn-lt"/>
                          <a:cs typeface="Arial" charset="0"/>
                        </a:rPr>
                      </a:b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Price</a:t>
                      </a:r>
                    </a:p>
                    <a:p>
                      <a:pPr marL="0" marR="0" lvl="0" indent="0" algn="l" defTabSz="914400" rtl="0" eaLnBrk="0" fontAlgn="t" latinLnBrk="0" hangingPunct="0">
                        <a:lnSpc>
                          <a:spcPct val="100000"/>
                        </a:lnSpc>
                        <a:spcBef>
                          <a:spcPct val="0"/>
                        </a:spcBef>
                        <a:spcAft>
                          <a:spcPct val="0"/>
                        </a:spcAft>
                        <a:buClrTx/>
                        <a:buSzTx/>
                        <a:buFontTx/>
                        <a:buNone/>
                        <a:tabLst/>
                      </a:pPr>
                      <a:br>
                        <a:rPr kumimoji="0" lang="en-GB" sz="1400" b="0" i="0" u="none" strike="noStrike" cap="none" normalizeH="0" baseline="0" dirty="0">
                          <a:ln>
                            <a:noFill/>
                          </a:ln>
                          <a:solidFill>
                            <a:schemeClr val="tx1"/>
                          </a:solidFill>
                          <a:effectLst/>
                          <a:latin typeface="+mn-lt"/>
                          <a:cs typeface="Arial" charset="0"/>
                        </a:rPr>
                      </a:br>
                      <a:r>
                        <a:rPr kumimoji="0" lang="en-GB" sz="1400" b="0" i="0" u="none" strike="noStrike" cap="none" normalizeH="0" baseline="0" dirty="0">
                          <a:ln>
                            <a:noFill/>
                          </a:ln>
                          <a:solidFill>
                            <a:schemeClr val="tx1"/>
                          </a:solidFill>
                          <a:effectLst/>
                          <a:latin typeface="+mn-lt"/>
                          <a:cs typeface="Arial" charset="0"/>
                        </a:rPr>
                        <a:t>Conditions</a:t>
                      </a: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Roles</a:t>
                      </a: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txBody>
                  <a:tcPr marL="91432" marR="91432" marT="45717" marB="45717"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Sale and purchase contract</a:t>
                      </a: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Legal</a:t>
                      </a: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docs</a:t>
                      </a:r>
                      <a:endParaRPr kumimoji="0" lang="en-GB" sz="1400" b="0" i="0" u="none" strike="noStrike" cap="none" normalizeH="0" baseline="0" dirty="0">
                        <a:ln>
                          <a:noFill/>
                        </a:ln>
                        <a:solidFill>
                          <a:schemeClr val="tx1"/>
                        </a:solidFill>
                        <a:effectLst/>
                        <a:latin typeface="+mn-lt"/>
                      </a:endParaRPr>
                    </a:p>
                  </a:txBody>
                  <a:tcPr marL="91432" marR="91432" marT="45717" marB="45717"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Execution of plans</a:t>
                      </a: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Modifications</a:t>
                      </a: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Any other action needed</a:t>
                      </a:r>
                      <a:endParaRPr kumimoji="0" lang="en-GB" sz="1400" b="0" i="0" u="none" strike="noStrike" cap="none" normalizeH="0" baseline="0" dirty="0">
                        <a:ln>
                          <a:noFill/>
                        </a:ln>
                        <a:solidFill>
                          <a:schemeClr val="tx1"/>
                        </a:solidFill>
                        <a:effectLst/>
                        <a:latin typeface="+mn-lt"/>
                      </a:endParaRPr>
                    </a:p>
                  </a:txBody>
                  <a:tcPr marL="91432" marR="91432" marT="45717" marB="45717"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Realising return on investment</a:t>
                      </a:r>
                      <a:br>
                        <a:rPr kumimoji="0" lang="en-GB" sz="1400" b="0" i="0" u="none" strike="noStrike" cap="none" normalizeH="0" baseline="0" dirty="0">
                          <a:ln>
                            <a:noFill/>
                          </a:ln>
                          <a:solidFill>
                            <a:schemeClr val="tx1"/>
                          </a:solidFill>
                          <a:effectLst/>
                          <a:latin typeface="+mn-lt"/>
                          <a:cs typeface="Arial" charset="0"/>
                        </a:rPr>
                      </a:b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mn-lt"/>
                        <a:cs typeface="Arial"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mn-lt"/>
                          <a:cs typeface="Arial" charset="0"/>
                        </a:rPr>
                        <a:t>Next phase</a:t>
                      </a:r>
                      <a:endParaRPr kumimoji="0" lang="en-GB" sz="1400" b="0" i="0" u="none" strike="noStrike" cap="none" normalizeH="0" baseline="0" dirty="0">
                        <a:ln>
                          <a:noFill/>
                        </a:ln>
                        <a:solidFill>
                          <a:schemeClr val="tx1"/>
                        </a:solidFill>
                        <a:effectLst/>
                        <a:latin typeface="+mn-lt"/>
                      </a:endParaRPr>
                    </a:p>
                  </a:txBody>
                  <a:tcPr marL="91432" marR="91432" marT="45717" marB="45717"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0688">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chemeClr val="bg1"/>
                          </a:solidFill>
                          <a:effectLst/>
                          <a:latin typeface="Century Gothic" panose="020B0502020202020204" pitchFamily="34" charset="0"/>
                          <a:cs typeface="Arial" charset="0"/>
                        </a:rPr>
                        <a:t>Fit?</a:t>
                      </a:r>
                    </a:p>
                  </a:txBody>
                  <a:tcPr marL="91432" marR="91432" marT="45717" marB="45717"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chemeClr val="bg1"/>
                          </a:solidFill>
                          <a:effectLst/>
                          <a:latin typeface="Century Gothic" panose="020B0502020202020204" pitchFamily="34" charset="0"/>
                        </a:rPr>
                        <a:t>Opportunities &amp; risks</a:t>
                      </a:r>
                    </a:p>
                  </a:txBody>
                  <a:tcPr marL="91432" marR="91432" marT="45717" marB="45717"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chemeClr val="bg1"/>
                          </a:solidFill>
                          <a:effectLst/>
                          <a:latin typeface="Century Gothic" panose="020B0502020202020204" pitchFamily="34" charset="0"/>
                        </a:rPr>
                        <a:t>Valuation</a:t>
                      </a:r>
                    </a:p>
                  </a:txBody>
                  <a:tcPr marL="91432" marR="91432" marT="45717" marB="45717"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chemeClr val="bg1"/>
                          </a:solidFill>
                          <a:effectLst/>
                          <a:latin typeface="Century Gothic" panose="020B0502020202020204" pitchFamily="34" charset="0"/>
                        </a:rPr>
                        <a:t>Letter of Intent</a:t>
                      </a:r>
                    </a:p>
                  </a:txBody>
                  <a:tcPr marL="91432" marR="91432" marT="45717" marB="45717"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chemeClr val="bg1"/>
                          </a:solidFill>
                          <a:effectLst/>
                          <a:latin typeface="Century Gothic" panose="020B0502020202020204" pitchFamily="34" charset="0"/>
                        </a:rPr>
                        <a:t>Investment</a:t>
                      </a:r>
                    </a:p>
                  </a:txBody>
                  <a:tcPr marL="91432" marR="91432" marT="45717" marB="45717"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chemeClr val="bg1"/>
                          </a:solidFill>
                          <a:effectLst/>
                          <a:latin typeface="Century Gothic" panose="020B0502020202020204" pitchFamily="34" charset="0"/>
                        </a:rPr>
                        <a:t>Value creation</a:t>
                      </a:r>
                    </a:p>
                  </a:txBody>
                  <a:tcPr marL="91432" marR="91432" marT="45717" marB="45717"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en-GB" sz="1400" b="1" i="0" u="none" strike="noStrike" cap="none" normalizeH="0" baseline="0" dirty="0">
                          <a:ln>
                            <a:noFill/>
                          </a:ln>
                          <a:solidFill>
                            <a:schemeClr val="bg1"/>
                          </a:solidFill>
                          <a:effectLst/>
                          <a:latin typeface="Century Gothic" panose="020B0502020202020204" pitchFamily="34" charset="0"/>
                        </a:rPr>
                        <a:t>Return?</a:t>
                      </a:r>
                    </a:p>
                  </a:txBody>
                  <a:tcPr marL="91432" marR="91432" marT="45717" marB="45717"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10001"/>
                  </a:ext>
                </a:extLst>
              </a:tr>
              <a:tr h="674955">
                <a:tc gridSpan="5">
                  <a:txBody>
                    <a:bodyPr/>
                    <a:lstStyle/>
                    <a:p>
                      <a:pPr marL="0" marR="0" lvl="0" indent="0" algn="ctr" defTabSz="914400" rtl="0" eaLnBrk="0" fontAlgn="t" latinLnBrk="0" hangingPunct="0">
                        <a:lnSpc>
                          <a:spcPct val="120000"/>
                        </a:lnSpc>
                        <a:spcBef>
                          <a:spcPct val="0"/>
                        </a:spcBef>
                        <a:spcAft>
                          <a:spcPct val="0"/>
                        </a:spcAft>
                        <a:buClrTx/>
                        <a:buSzTx/>
                        <a:buFontTx/>
                        <a:buNone/>
                        <a:tabLst/>
                      </a:pPr>
                      <a:endParaRPr kumimoji="0" lang="en-GB" sz="1400" b="1" i="0" u="none" strike="noStrike" cap="none" normalizeH="0" baseline="0" dirty="0">
                        <a:ln>
                          <a:noFill/>
                        </a:ln>
                        <a:solidFill>
                          <a:schemeClr val="tx1"/>
                        </a:solidFill>
                        <a:effectLst/>
                        <a:latin typeface="+mn-lt"/>
                        <a:cs typeface="Arial" charset="0"/>
                      </a:endParaRPr>
                    </a:p>
                    <a:p>
                      <a:pPr marL="0" marR="0" lvl="0" indent="0" algn="ctr" defTabSz="914400" rtl="0" eaLnBrk="0" fontAlgn="t" latinLnBrk="0" hangingPunct="0">
                        <a:lnSpc>
                          <a:spcPct val="120000"/>
                        </a:lnSpc>
                        <a:spcBef>
                          <a:spcPct val="0"/>
                        </a:spcBef>
                        <a:spcAft>
                          <a:spcPct val="0"/>
                        </a:spcAft>
                        <a:buClrTx/>
                        <a:buSzTx/>
                        <a:buFontTx/>
                        <a:buNone/>
                        <a:tabLst/>
                      </a:pPr>
                      <a:r>
                        <a:rPr kumimoji="0" lang="en-GB" sz="1400" b="1" i="0" u="none" strike="noStrike" cap="none" normalizeH="0" baseline="0" dirty="0">
                          <a:ln>
                            <a:noFill/>
                          </a:ln>
                          <a:solidFill>
                            <a:schemeClr val="tx1"/>
                          </a:solidFill>
                          <a:effectLst/>
                          <a:latin typeface="+mn-lt"/>
                          <a:cs typeface="Arial" charset="0"/>
                        </a:rPr>
                        <a:t>3 - 10 months</a:t>
                      </a:r>
                      <a:endParaRPr kumimoji="0" lang="en-GB" sz="1400" b="1" i="0" u="none" strike="noStrike" cap="none" normalizeH="0" baseline="0" dirty="0">
                        <a:ln>
                          <a:noFill/>
                        </a:ln>
                        <a:solidFill>
                          <a:schemeClr val="tx1"/>
                        </a:solidFill>
                        <a:effectLst/>
                        <a:latin typeface="+mn-lt"/>
                      </a:endParaRPr>
                    </a:p>
                  </a:txBody>
                  <a:tcPr marL="91432" marR="91432" marT="45717" marB="45717"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gridSpan="2">
                  <a:txBody>
                    <a:bodyPr/>
                    <a:lstStyle/>
                    <a:p>
                      <a:pPr marL="0" marR="0" lvl="0" indent="0" algn="ctr" defTabSz="914400" rtl="0" eaLnBrk="0" fontAlgn="t" latinLnBrk="0" hangingPunct="0">
                        <a:lnSpc>
                          <a:spcPct val="120000"/>
                        </a:lnSpc>
                        <a:spcBef>
                          <a:spcPct val="0"/>
                        </a:spcBef>
                        <a:spcAft>
                          <a:spcPct val="0"/>
                        </a:spcAft>
                        <a:buClrTx/>
                        <a:buSzTx/>
                        <a:buFontTx/>
                        <a:buNone/>
                        <a:tabLst/>
                      </a:pPr>
                      <a:endParaRPr kumimoji="0" lang="en-GB" sz="1400" b="1" i="0" u="none" strike="noStrike" cap="none" normalizeH="0" baseline="0" dirty="0">
                        <a:ln>
                          <a:noFill/>
                        </a:ln>
                        <a:solidFill>
                          <a:schemeClr val="tx1"/>
                        </a:solidFill>
                        <a:effectLst/>
                        <a:latin typeface="+mn-lt"/>
                        <a:cs typeface="Arial" charset="0"/>
                      </a:endParaRPr>
                    </a:p>
                    <a:p>
                      <a:pPr marL="0" marR="0" lvl="0" indent="0" algn="ctr" defTabSz="914400" rtl="0" eaLnBrk="0" fontAlgn="t" latinLnBrk="0" hangingPunct="0">
                        <a:lnSpc>
                          <a:spcPct val="120000"/>
                        </a:lnSpc>
                        <a:spcBef>
                          <a:spcPct val="0"/>
                        </a:spcBef>
                        <a:spcAft>
                          <a:spcPct val="0"/>
                        </a:spcAft>
                        <a:buClrTx/>
                        <a:buSzTx/>
                        <a:buFontTx/>
                        <a:buNone/>
                        <a:tabLst/>
                      </a:pPr>
                      <a:r>
                        <a:rPr kumimoji="0" lang="en-GB" sz="1400" b="1" i="0" u="none" strike="noStrike" cap="none" normalizeH="0" baseline="0" dirty="0">
                          <a:ln>
                            <a:noFill/>
                          </a:ln>
                          <a:solidFill>
                            <a:schemeClr val="tx1"/>
                          </a:solidFill>
                          <a:effectLst/>
                          <a:latin typeface="+mn-lt"/>
                          <a:cs typeface="Arial" charset="0"/>
                        </a:rPr>
                        <a:t>1 - 10 years</a:t>
                      </a:r>
                    </a:p>
                  </a:txBody>
                  <a:tcPr marL="91432" marR="91432" marT="45717" marB="45717"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2"/>
                  </a:ext>
                </a:extLst>
              </a:tr>
            </a:tbl>
          </a:graphicData>
        </a:graphic>
      </p:graphicFrame>
      <p:sp>
        <p:nvSpPr>
          <p:cNvPr id="34" name="Freeform 24"/>
          <p:cNvSpPr>
            <a:spLocks/>
          </p:cNvSpPr>
          <p:nvPr userDrawn="1"/>
        </p:nvSpPr>
        <p:spPr bwMode="auto">
          <a:xfrm>
            <a:off x="9841832" y="1145052"/>
            <a:ext cx="1649553" cy="623887"/>
          </a:xfrm>
          <a:custGeom>
            <a:avLst/>
            <a:gdLst>
              <a:gd name="T0" fmla="*/ 0 w 1350"/>
              <a:gd name="T1" fmla="*/ 0 h 233"/>
              <a:gd name="T2" fmla="*/ 2147483646 w 1350"/>
              <a:gd name="T3" fmla="*/ 0 h 233"/>
              <a:gd name="T4" fmla="*/ 2147483646 w 1350"/>
              <a:gd name="T5" fmla="*/ 2147483646 h 233"/>
              <a:gd name="T6" fmla="*/ 2147483646 w 1350"/>
              <a:gd name="T7" fmla="*/ 2147483646 h 233"/>
              <a:gd name="T8" fmla="*/ 0 w 1350"/>
              <a:gd name="T9" fmla="*/ 2147483646 h 233"/>
              <a:gd name="T10" fmla="*/ 0 60000 65536"/>
              <a:gd name="T11" fmla="*/ 0 60000 65536"/>
              <a:gd name="T12" fmla="*/ 0 60000 65536"/>
              <a:gd name="T13" fmla="*/ 0 60000 65536"/>
              <a:gd name="T14" fmla="*/ 0 60000 65536"/>
              <a:gd name="T15" fmla="*/ 0 w 1350"/>
              <a:gd name="T16" fmla="*/ 0 h 233"/>
              <a:gd name="T17" fmla="*/ 1350 w 1350"/>
              <a:gd name="T18" fmla="*/ 233 h 233"/>
            </a:gdLst>
            <a:ahLst/>
            <a:cxnLst>
              <a:cxn ang="T10">
                <a:pos x="T0" y="T1"/>
              </a:cxn>
              <a:cxn ang="T11">
                <a:pos x="T2" y="T3"/>
              </a:cxn>
              <a:cxn ang="T12">
                <a:pos x="T4" y="T5"/>
              </a:cxn>
              <a:cxn ang="T13">
                <a:pos x="T6" y="T7"/>
              </a:cxn>
              <a:cxn ang="T14">
                <a:pos x="T8" y="T9"/>
              </a:cxn>
            </a:cxnLst>
            <a:rect l="T15" t="T16" r="T17" b="T18"/>
            <a:pathLst>
              <a:path w="1350" h="233">
                <a:moveTo>
                  <a:pt x="0" y="0"/>
                </a:moveTo>
                <a:lnTo>
                  <a:pt x="1268" y="0"/>
                </a:lnTo>
                <a:lnTo>
                  <a:pt x="1350" y="117"/>
                </a:lnTo>
                <a:lnTo>
                  <a:pt x="1271" y="233"/>
                </a:lnTo>
                <a:lnTo>
                  <a:pt x="0" y="233"/>
                </a:lnTo>
              </a:path>
            </a:pathLst>
          </a:custGeom>
          <a:solidFill>
            <a:srgbClr val="EB221B"/>
          </a:solidFill>
          <a:ln w="38100" cap="flat" cmpd="sng">
            <a:solidFill>
              <a:schemeClr val="bg1"/>
            </a:solidFill>
            <a:prstDash val="solid"/>
            <a:round/>
            <a:headEnd/>
            <a:tailEnd/>
          </a:ln>
        </p:spPr>
        <p:txBody>
          <a:bodyPr wrap="none" lIns="0" tIns="0" rIns="0" bIns="0" anchor="ctr" anchorCtr="0"/>
          <a:lstStyle/>
          <a:p>
            <a:pPr algn="ctr"/>
            <a:r>
              <a:rPr lang="nl-NL" sz="1400" b="1" dirty="0">
                <a:solidFill>
                  <a:schemeClr val="bg1"/>
                </a:solidFill>
                <a:latin typeface="Century Gothic" panose="020B0502020202020204" pitchFamily="34" charset="0"/>
              </a:rPr>
              <a:t>Exit</a:t>
            </a:r>
          </a:p>
        </p:txBody>
      </p:sp>
      <p:sp>
        <p:nvSpPr>
          <p:cNvPr id="24" name="Freeform 24"/>
          <p:cNvSpPr>
            <a:spLocks/>
          </p:cNvSpPr>
          <p:nvPr userDrawn="1"/>
        </p:nvSpPr>
        <p:spPr bwMode="auto">
          <a:xfrm>
            <a:off x="8295161" y="1143193"/>
            <a:ext cx="1649553" cy="623887"/>
          </a:xfrm>
          <a:custGeom>
            <a:avLst/>
            <a:gdLst>
              <a:gd name="T0" fmla="*/ 0 w 1350"/>
              <a:gd name="T1" fmla="*/ 0 h 233"/>
              <a:gd name="T2" fmla="*/ 2147483646 w 1350"/>
              <a:gd name="T3" fmla="*/ 0 h 233"/>
              <a:gd name="T4" fmla="*/ 2147483646 w 1350"/>
              <a:gd name="T5" fmla="*/ 2147483646 h 233"/>
              <a:gd name="T6" fmla="*/ 2147483646 w 1350"/>
              <a:gd name="T7" fmla="*/ 2147483646 h 233"/>
              <a:gd name="T8" fmla="*/ 0 w 1350"/>
              <a:gd name="T9" fmla="*/ 2147483646 h 233"/>
              <a:gd name="T10" fmla="*/ 0 60000 65536"/>
              <a:gd name="T11" fmla="*/ 0 60000 65536"/>
              <a:gd name="T12" fmla="*/ 0 60000 65536"/>
              <a:gd name="T13" fmla="*/ 0 60000 65536"/>
              <a:gd name="T14" fmla="*/ 0 60000 65536"/>
              <a:gd name="T15" fmla="*/ 0 w 1350"/>
              <a:gd name="T16" fmla="*/ 0 h 233"/>
              <a:gd name="T17" fmla="*/ 1350 w 1350"/>
              <a:gd name="T18" fmla="*/ 233 h 233"/>
            </a:gdLst>
            <a:ahLst/>
            <a:cxnLst>
              <a:cxn ang="T10">
                <a:pos x="T0" y="T1"/>
              </a:cxn>
              <a:cxn ang="T11">
                <a:pos x="T2" y="T3"/>
              </a:cxn>
              <a:cxn ang="T12">
                <a:pos x="T4" y="T5"/>
              </a:cxn>
              <a:cxn ang="T13">
                <a:pos x="T6" y="T7"/>
              </a:cxn>
              <a:cxn ang="T14">
                <a:pos x="T8" y="T9"/>
              </a:cxn>
            </a:cxnLst>
            <a:rect l="T15" t="T16" r="T17" b="T18"/>
            <a:pathLst>
              <a:path w="1350" h="233">
                <a:moveTo>
                  <a:pt x="0" y="0"/>
                </a:moveTo>
                <a:lnTo>
                  <a:pt x="1268" y="0"/>
                </a:lnTo>
                <a:lnTo>
                  <a:pt x="1350" y="117"/>
                </a:lnTo>
                <a:lnTo>
                  <a:pt x="1271" y="233"/>
                </a:lnTo>
                <a:lnTo>
                  <a:pt x="0" y="233"/>
                </a:lnTo>
              </a:path>
            </a:pathLst>
          </a:custGeom>
          <a:solidFill>
            <a:srgbClr val="EB221B"/>
          </a:solidFill>
          <a:ln w="38100" cap="flat" cmpd="sng">
            <a:solidFill>
              <a:schemeClr val="bg1"/>
            </a:solidFill>
            <a:prstDash val="solid"/>
            <a:round/>
            <a:headEnd/>
            <a:tailEnd/>
          </a:ln>
        </p:spPr>
        <p:txBody>
          <a:bodyPr wrap="none" lIns="0" tIns="0" rIns="0" bIns="0" anchor="ctr" anchorCtr="0"/>
          <a:lstStyle/>
          <a:p>
            <a:pPr algn="ctr"/>
            <a:r>
              <a:rPr lang="nl-NL" sz="1400" b="1" dirty="0">
                <a:solidFill>
                  <a:schemeClr val="bg1"/>
                </a:solidFill>
                <a:latin typeface="Century Gothic" panose="020B0502020202020204" pitchFamily="34" charset="0"/>
              </a:rPr>
              <a:t>Portfolio </a:t>
            </a:r>
            <a:r>
              <a:rPr lang="nl-NL" sz="1400" b="1" dirty="0" err="1">
                <a:solidFill>
                  <a:schemeClr val="bg1"/>
                </a:solidFill>
                <a:latin typeface="Century Gothic" panose="020B0502020202020204" pitchFamily="34" charset="0"/>
              </a:rPr>
              <a:t>Mgmt</a:t>
            </a:r>
            <a:endParaRPr lang="nl-NL" sz="1400" b="1" dirty="0">
              <a:solidFill>
                <a:schemeClr val="bg1"/>
              </a:solidFill>
              <a:latin typeface="Century Gothic" panose="020B0502020202020204" pitchFamily="34" charset="0"/>
            </a:endParaRPr>
          </a:p>
        </p:txBody>
      </p:sp>
      <p:sp>
        <p:nvSpPr>
          <p:cNvPr id="35" name="Freeform 24"/>
          <p:cNvSpPr>
            <a:spLocks/>
          </p:cNvSpPr>
          <p:nvPr userDrawn="1"/>
        </p:nvSpPr>
        <p:spPr bwMode="auto">
          <a:xfrm>
            <a:off x="6748489" y="1143193"/>
            <a:ext cx="1649553" cy="623887"/>
          </a:xfrm>
          <a:custGeom>
            <a:avLst/>
            <a:gdLst>
              <a:gd name="T0" fmla="*/ 0 w 1350"/>
              <a:gd name="T1" fmla="*/ 0 h 233"/>
              <a:gd name="T2" fmla="*/ 2147483646 w 1350"/>
              <a:gd name="T3" fmla="*/ 0 h 233"/>
              <a:gd name="T4" fmla="*/ 2147483646 w 1350"/>
              <a:gd name="T5" fmla="*/ 2147483646 h 233"/>
              <a:gd name="T6" fmla="*/ 2147483646 w 1350"/>
              <a:gd name="T7" fmla="*/ 2147483646 h 233"/>
              <a:gd name="T8" fmla="*/ 0 w 1350"/>
              <a:gd name="T9" fmla="*/ 2147483646 h 233"/>
              <a:gd name="T10" fmla="*/ 0 60000 65536"/>
              <a:gd name="T11" fmla="*/ 0 60000 65536"/>
              <a:gd name="T12" fmla="*/ 0 60000 65536"/>
              <a:gd name="T13" fmla="*/ 0 60000 65536"/>
              <a:gd name="T14" fmla="*/ 0 60000 65536"/>
              <a:gd name="T15" fmla="*/ 0 w 1350"/>
              <a:gd name="T16" fmla="*/ 0 h 233"/>
              <a:gd name="T17" fmla="*/ 1350 w 1350"/>
              <a:gd name="T18" fmla="*/ 233 h 233"/>
            </a:gdLst>
            <a:ahLst/>
            <a:cxnLst>
              <a:cxn ang="T10">
                <a:pos x="T0" y="T1"/>
              </a:cxn>
              <a:cxn ang="T11">
                <a:pos x="T2" y="T3"/>
              </a:cxn>
              <a:cxn ang="T12">
                <a:pos x="T4" y="T5"/>
              </a:cxn>
              <a:cxn ang="T13">
                <a:pos x="T6" y="T7"/>
              </a:cxn>
              <a:cxn ang="T14">
                <a:pos x="T8" y="T9"/>
              </a:cxn>
            </a:cxnLst>
            <a:rect l="T15" t="T16" r="T17" b="T18"/>
            <a:pathLst>
              <a:path w="1350" h="233">
                <a:moveTo>
                  <a:pt x="0" y="0"/>
                </a:moveTo>
                <a:lnTo>
                  <a:pt x="1268" y="0"/>
                </a:lnTo>
                <a:lnTo>
                  <a:pt x="1350" y="117"/>
                </a:lnTo>
                <a:lnTo>
                  <a:pt x="1271" y="233"/>
                </a:lnTo>
                <a:lnTo>
                  <a:pt x="0" y="233"/>
                </a:lnTo>
              </a:path>
            </a:pathLst>
          </a:custGeom>
          <a:solidFill>
            <a:srgbClr val="EB221B"/>
          </a:solidFill>
          <a:ln w="38100" cap="flat" cmpd="sng">
            <a:solidFill>
              <a:schemeClr val="bg1"/>
            </a:solidFill>
            <a:prstDash val="solid"/>
            <a:round/>
            <a:headEnd/>
            <a:tailEnd/>
          </a:ln>
        </p:spPr>
        <p:txBody>
          <a:bodyPr wrap="none" lIns="0" tIns="0" rIns="0" bIns="0" anchor="ctr" anchorCtr="0"/>
          <a:lstStyle/>
          <a:p>
            <a:pPr algn="ctr"/>
            <a:r>
              <a:rPr lang="nl-NL" sz="1400" b="1" dirty="0">
                <a:solidFill>
                  <a:schemeClr val="bg1"/>
                </a:solidFill>
                <a:latin typeface="Century Gothic" panose="020B0502020202020204" pitchFamily="34" charset="0"/>
              </a:rPr>
              <a:t>Transaction</a:t>
            </a:r>
          </a:p>
        </p:txBody>
      </p:sp>
      <p:sp>
        <p:nvSpPr>
          <p:cNvPr id="36" name="Freeform 24"/>
          <p:cNvSpPr>
            <a:spLocks/>
          </p:cNvSpPr>
          <p:nvPr userDrawn="1"/>
        </p:nvSpPr>
        <p:spPr bwMode="auto">
          <a:xfrm>
            <a:off x="5201818" y="1143192"/>
            <a:ext cx="1649553" cy="623887"/>
          </a:xfrm>
          <a:custGeom>
            <a:avLst/>
            <a:gdLst>
              <a:gd name="T0" fmla="*/ 0 w 1350"/>
              <a:gd name="T1" fmla="*/ 0 h 233"/>
              <a:gd name="T2" fmla="*/ 2147483646 w 1350"/>
              <a:gd name="T3" fmla="*/ 0 h 233"/>
              <a:gd name="T4" fmla="*/ 2147483646 w 1350"/>
              <a:gd name="T5" fmla="*/ 2147483646 h 233"/>
              <a:gd name="T6" fmla="*/ 2147483646 w 1350"/>
              <a:gd name="T7" fmla="*/ 2147483646 h 233"/>
              <a:gd name="T8" fmla="*/ 0 w 1350"/>
              <a:gd name="T9" fmla="*/ 2147483646 h 233"/>
              <a:gd name="T10" fmla="*/ 0 60000 65536"/>
              <a:gd name="T11" fmla="*/ 0 60000 65536"/>
              <a:gd name="T12" fmla="*/ 0 60000 65536"/>
              <a:gd name="T13" fmla="*/ 0 60000 65536"/>
              <a:gd name="T14" fmla="*/ 0 60000 65536"/>
              <a:gd name="T15" fmla="*/ 0 w 1350"/>
              <a:gd name="T16" fmla="*/ 0 h 233"/>
              <a:gd name="T17" fmla="*/ 1350 w 1350"/>
              <a:gd name="T18" fmla="*/ 233 h 233"/>
            </a:gdLst>
            <a:ahLst/>
            <a:cxnLst>
              <a:cxn ang="T10">
                <a:pos x="T0" y="T1"/>
              </a:cxn>
              <a:cxn ang="T11">
                <a:pos x="T2" y="T3"/>
              </a:cxn>
              <a:cxn ang="T12">
                <a:pos x="T4" y="T5"/>
              </a:cxn>
              <a:cxn ang="T13">
                <a:pos x="T6" y="T7"/>
              </a:cxn>
              <a:cxn ang="T14">
                <a:pos x="T8" y="T9"/>
              </a:cxn>
            </a:cxnLst>
            <a:rect l="T15" t="T16" r="T17" b="T18"/>
            <a:pathLst>
              <a:path w="1350" h="233">
                <a:moveTo>
                  <a:pt x="0" y="0"/>
                </a:moveTo>
                <a:lnTo>
                  <a:pt x="1268" y="0"/>
                </a:lnTo>
                <a:lnTo>
                  <a:pt x="1350" y="117"/>
                </a:lnTo>
                <a:lnTo>
                  <a:pt x="1271" y="233"/>
                </a:lnTo>
                <a:lnTo>
                  <a:pt x="0" y="233"/>
                </a:lnTo>
              </a:path>
            </a:pathLst>
          </a:custGeom>
          <a:solidFill>
            <a:srgbClr val="EB221B"/>
          </a:solidFill>
          <a:ln w="38100" cap="flat" cmpd="sng">
            <a:solidFill>
              <a:schemeClr val="bg1"/>
            </a:solidFill>
            <a:prstDash val="solid"/>
            <a:round/>
            <a:headEnd/>
            <a:tailEnd/>
          </a:ln>
        </p:spPr>
        <p:txBody>
          <a:bodyPr wrap="none" lIns="0" tIns="0" rIns="0" bIns="0" anchor="ctr" anchorCtr="0"/>
          <a:lstStyle/>
          <a:p>
            <a:pPr algn="ctr"/>
            <a:r>
              <a:rPr lang="nl-NL" sz="1400" b="1" dirty="0" err="1">
                <a:solidFill>
                  <a:schemeClr val="bg1"/>
                </a:solidFill>
                <a:latin typeface="Century Gothic" panose="020B0502020202020204" pitchFamily="34" charset="0"/>
              </a:rPr>
              <a:t>Negotation</a:t>
            </a:r>
            <a:endParaRPr lang="nl-NL" sz="1400" b="1" dirty="0">
              <a:solidFill>
                <a:schemeClr val="bg1"/>
              </a:solidFill>
              <a:latin typeface="Century Gothic" panose="020B0502020202020204" pitchFamily="34" charset="0"/>
            </a:endParaRPr>
          </a:p>
        </p:txBody>
      </p:sp>
      <p:sp>
        <p:nvSpPr>
          <p:cNvPr id="37" name="Freeform 24"/>
          <p:cNvSpPr>
            <a:spLocks/>
          </p:cNvSpPr>
          <p:nvPr userDrawn="1"/>
        </p:nvSpPr>
        <p:spPr bwMode="auto">
          <a:xfrm>
            <a:off x="3655146" y="1143192"/>
            <a:ext cx="1649553" cy="623887"/>
          </a:xfrm>
          <a:custGeom>
            <a:avLst/>
            <a:gdLst>
              <a:gd name="T0" fmla="*/ 0 w 1350"/>
              <a:gd name="T1" fmla="*/ 0 h 233"/>
              <a:gd name="T2" fmla="*/ 2147483646 w 1350"/>
              <a:gd name="T3" fmla="*/ 0 h 233"/>
              <a:gd name="T4" fmla="*/ 2147483646 w 1350"/>
              <a:gd name="T5" fmla="*/ 2147483646 h 233"/>
              <a:gd name="T6" fmla="*/ 2147483646 w 1350"/>
              <a:gd name="T7" fmla="*/ 2147483646 h 233"/>
              <a:gd name="T8" fmla="*/ 0 w 1350"/>
              <a:gd name="T9" fmla="*/ 2147483646 h 233"/>
              <a:gd name="T10" fmla="*/ 0 60000 65536"/>
              <a:gd name="T11" fmla="*/ 0 60000 65536"/>
              <a:gd name="T12" fmla="*/ 0 60000 65536"/>
              <a:gd name="T13" fmla="*/ 0 60000 65536"/>
              <a:gd name="T14" fmla="*/ 0 60000 65536"/>
              <a:gd name="T15" fmla="*/ 0 w 1350"/>
              <a:gd name="T16" fmla="*/ 0 h 233"/>
              <a:gd name="T17" fmla="*/ 1350 w 1350"/>
              <a:gd name="T18" fmla="*/ 233 h 233"/>
            </a:gdLst>
            <a:ahLst/>
            <a:cxnLst>
              <a:cxn ang="T10">
                <a:pos x="T0" y="T1"/>
              </a:cxn>
              <a:cxn ang="T11">
                <a:pos x="T2" y="T3"/>
              </a:cxn>
              <a:cxn ang="T12">
                <a:pos x="T4" y="T5"/>
              </a:cxn>
              <a:cxn ang="T13">
                <a:pos x="T6" y="T7"/>
              </a:cxn>
              <a:cxn ang="T14">
                <a:pos x="T8" y="T9"/>
              </a:cxn>
            </a:cxnLst>
            <a:rect l="T15" t="T16" r="T17" b="T18"/>
            <a:pathLst>
              <a:path w="1350" h="233">
                <a:moveTo>
                  <a:pt x="0" y="0"/>
                </a:moveTo>
                <a:lnTo>
                  <a:pt x="1268" y="0"/>
                </a:lnTo>
                <a:lnTo>
                  <a:pt x="1350" y="117"/>
                </a:lnTo>
                <a:lnTo>
                  <a:pt x="1271" y="233"/>
                </a:lnTo>
                <a:lnTo>
                  <a:pt x="0" y="233"/>
                </a:lnTo>
              </a:path>
            </a:pathLst>
          </a:custGeom>
          <a:solidFill>
            <a:srgbClr val="EB221B"/>
          </a:solidFill>
          <a:ln w="38100" cap="flat" cmpd="sng">
            <a:solidFill>
              <a:schemeClr val="bg1"/>
            </a:solidFill>
            <a:prstDash val="solid"/>
            <a:round/>
            <a:headEnd/>
            <a:tailEnd/>
          </a:ln>
        </p:spPr>
        <p:txBody>
          <a:bodyPr wrap="none" lIns="0" tIns="0" rIns="0" bIns="0" anchor="ctr" anchorCtr="0"/>
          <a:lstStyle/>
          <a:p>
            <a:pPr algn="ctr"/>
            <a:r>
              <a:rPr lang="nl-NL" sz="1400" b="1" dirty="0" err="1">
                <a:solidFill>
                  <a:schemeClr val="bg1"/>
                </a:solidFill>
                <a:latin typeface="Century Gothic" panose="020B0502020202020204" pitchFamily="34" charset="0"/>
              </a:rPr>
              <a:t>Valuation</a:t>
            </a:r>
            <a:endParaRPr lang="nl-NL" sz="1400" b="1" dirty="0">
              <a:solidFill>
                <a:schemeClr val="bg1"/>
              </a:solidFill>
              <a:latin typeface="Century Gothic" panose="020B0502020202020204" pitchFamily="34" charset="0"/>
            </a:endParaRPr>
          </a:p>
        </p:txBody>
      </p:sp>
      <p:sp>
        <p:nvSpPr>
          <p:cNvPr id="38" name="Freeform 24"/>
          <p:cNvSpPr>
            <a:spLocks/>
          </p:cNvSpPr>
          <p:nvPr userDrawn="1"/>
        </p:nvSpPr>
        <p:spPr bwMode="auto">
          <a:xfrm>
            <a:off x="2108475" y="1143191"/>
            <a:ext cx="1649553" cy="623887"/>
          </a:xfrm>
          <a:custGeom>
            <a:avLst/>
            <a:gdLst>
              <a:gd name="T0" fmla="*/ 0 w 1350"/>
              <a:gd name="T1" fmla="*/ 0 h 233"/>
              <a:gd name="T2" fmla="*/ 2147483646 w 1350"/>
              <a:gd name="T3" fmla="*/ 0 h 233"/>
              <a:gd name="T4" fmla="*/ 2147483646 w 1350"/>
              <a:gd name="T5" fmla="*/ 2147483646 h 233"/>
              <a:gd name="T6" fmla="*/ 2147483646 w 1350"/>
              <a:gd name="T7" fmla="*/ 2147483646 h 233"/>
              <a:gd name="T8" fmla="*/ 0 w 1350"/>
              <a:gd name="T9" fmla="*/ 2147483646 h 233"/>
              <a:gd name="T10" fmla="*/ 0 60000 65536"/>
              <a:gd name="T11" fmla="*/ 0 60000 65536"/>
              <a:gd name="T12" fmla="*/ 0 60000 65536"/>
              <a:gd name="T13" fmla="*/ 0 60000 65536"/>
              <a:gd name="T14" fmla="*/ 0 60000 65536"/>
              <a:gd name="T15" fmla="*/ 0 w 1350"/>
              <a:gd name="T16" fmla="*/ 0 h 233"/>
              <a:gd name="T17" fmla="*/ 1350 w 1350"/>
              <a:gd name="T18" fmla="*/ 233 h 233"/>
            </a:gdLst>
            <a:ahLst/>
            <a:cxnLst>
              <a:cxn ang="T10">
                <a:pos x="T0" y="T1"/>
              </a:cxn>
              <a:cxn ang="T11">
                <a:pos x="T2" y="T3"/>
              </a:cxn>
              <a:cxn ang="T12">
                <a:pos x="T4" y="T5"/>
              </a:cxn>
              <a:cxn ang="T13">
                <a:pos x="T6" y="T7"/>
              </a:cxn>
              <a:cxn ang="T14">
                <a:pos x="T8" y="T9"/>
              </a:cxn>
            </a:cxnLst>
            <a:rect l="T15" t="T16" r="T17" b="T18"/>
            <a:pathLst>
              <a:path w="1350" h="233">
                <a:moveTo>
                  <a:pt x="0" y="0"/>
                </a:moveTo>
                <a:lnTo>
                  <a:pt x="1268" y="0"/>
                </a:lnTo>
                <a:lnTo>
                  <a:pt x="1350" y="117"/>
                </a:lnTo>
                <a:lnTo>
                  <a:pt x="1271" y="233"/>
                </a:lnTo>
                <a:lnTo>
                  <a:pt x="0" y="233"/>
                </a:lnTo>
              </a:path>
            </a:pathLst>
          </a:custGeom>
          <a:solidFill>
            <a:srgbClr val="EB221B"/>
          </a:solidFill>
          <a:ln w="38100" cap="flat" cmpd="sng">
            <a:solidFill>
              <a:schemeClr val="bg1"/>
            </a:solidFill>
            <a:prstDash val="solid"/>
            <a:round/>
            <a:headEnd/>
            <a:tailEnd/>
          </a:ln>
        </p:spPr>
        <p:txBody>
          <a:bodyPr wrap="none" lIns="0" tIns="0" rIns="0" bIns="0" anchor="ctr" anchorCtr="0"/>
          <a:lstStyle/>
          <a:p>
            <a:pPr algn="ctr"/>
            <a:r>
              <a:rPr lang="nl-NL" sz="1400" b="1" dirty="0">
                <a:solidFill>
                  <a:schemeClr val="bg1"/>
                </a:solidFill>
                <a:latin typeface="Century Gothic" panose="020B0502020202020204" pitchFamily="34" charset="0"/>
              </a:rPr>
              <a:t>Analysis / </a:t>
            </a:r>
            <a:br>
              <a:rPr lang="nl-NL" sz="1400" b="1" dirty="0">
                <a:solidFill>
                  <a:schemeClr val="bg1"/>
                </a:solidFill>
                <a:latin typeface="Century Gothic" panose="020B0502020202020204" pitchFamily="34" charset="0"/>
              </a:rPr>
            </a:br>
            <a:r>
              <a:rPr lang="nl-NL" sz="1400" b="1" dirty="0" err="1">
                <a:solidFill>
                  <a:schemeClr val="bg1"/>
                </a:solidFill>
                <a:latin typeface="Century Gothic" panose="020B0502020202020204" pitchFamily="34" charset="0"/>
              </a:rPr>
              <a:t>Due</a:t>
            </a:r>
            <a:r>
              <a:rPr lang="nl-NL" sz="1400" b="1" baseline="0" dirty="0">
                <a:solidFill>
                  <a:schemeClr val="bg1"/>
                </a:solidFill>
                <a:latin typeface="Century Gothic" panose="020B0502020202020204" pitchFamily="34" charset="0"/>
              </a:rPr>
              <a:t> Diligence</a:t>
            </a:r>
            <a:endParaRPr lang="nl-NL" sz="1400" b="1" dirty="0">
              <a:solidFill>
                <a:schemeClr val="bg1"/>
              </a:solidFill>
              <a:latin typeface="Century Gothic" panose="020B0502020202020204" pitchFamily="34" charset="0"/>
            </a:endParaRPr>
          </a:p>
        </p:txBody>
      </p:sp>
      <p:sp>
        <p:nvSpPr>
          <p:cNvPr id="39" name="Freeform 24"/>
          <p:cNvSpPr>
            <a:spLocks/>
          </p:cNvSpPr>
          <p:nvPr userDrawn="1"/>
        </p:nvSpPr>
        <p:spPr bwMode="auto">
          <a:xfrm>
            <a:off x="698501" y="1143190"/>
            <a:ext cx="1512855" cy="623887"/>
          </a:xfrm>
          <a:custGeom>
            <a:avLst/>
            <a:gdLst>
              <a:gd name="T0" fmla="*/ 0 w 1350"/>
              <a:gd name="T1" fmla="*/ 0 h 233"/>
              <a:gd name="T2" fmla="*/ 2147483646 w 1350"/>
              <a:gd name="T3" fmla="*/ 0 h 233"/>
              <a:gd name="T4" fmla="*/ 2147483646 w 1350"/>
              <a:gd name="T5" fmla="*/ 2147483646 h 233"/>
              <a:gd name="T6" fmla="*/ 2147483646 w 1350"/>
              <a:gd name="T7" fmla="*/ 2147483646 h 233"/>
              <a:gd name="T8" fmla="*/ 0 w 1350"/>
              <a:gd name="T9" fmla="*/ 2147483646 h 233"/>
              <a:gd name="T10" fmla="*/ 0 60000 65536"/>
              <a:gd name="T11" fmla="*/ 0 60000 65536"/>
              <a:gd name="T12" fmla="*/ 0 60000 65536"/>
              <a:gd name="T13" fmla="*/ 0 60000 65536"/>
              <a:gd name="T14" fmla="*/ 0 60000 65536"/>
              <a:gd name="T15" fmla="*/ 0 w 1350"/>
              <a:gd name="T16" fmla="*/ 0 h 233"/>
              <a:gd name="T17" fmla="*/ 1350 w 1350"/>
              <a:gd name="T18" fmla="*/ 233 h 233"/>
            </a:gdLst>
            <a:ahLst/>
            <a:cxnLst>
              <a:cxn ang="T10">
                <a:pos x="T0" y="T1"/>
              </a:cxn>
              <a:cxn ang="T11">
                <a:pos x="T2" y="T3"/>
              </a:cxn>
              <a:cxn ang="T12">
                <a:pos x="T4" y="T5"/>
              </a:cxn>
              <a:cxn ang="T13">
                <a:pos x="T6" y="T7"/>
              </a:cxn>
              <a:cxn ang="T14">
                <a:pos x="T8" y="T9"/>
              </a:cxn>
            </a:cxnLst>
            <a:rect l="T15" t="T16" r="T17" b="T18"/>
            <a:pathLst>
              <a:path w="1350" h="233">
                <a:moveTo>
                  <a:pt x="0" y="0"/>
                </a:moveTo>
                <a:lnTo>
                  <a:pt x="1268" y="0"/>
                </a:lnTo>
                <a:lnTo>
                  <a:pt x="1350" y="117"/>
                </a:lnTo>
                <a:lnTo>
                  <a:pt x="1271" y="233"/>
                </a:lnTo>
                <a:lnTo>
                  <a:pt x="0" y="233"/>
                </a:lnTo>
              </a:path>
            </a:pathLst>
          </a:custGeom>
          <a:solidFill>
            <a:srgbClr val="EB221B"/>
          </a:solidFill>
          <a:ln w="38100" cap="flat" cmpd="sng">
            <a:solidFill>
              <a:schemeClr val="bg1"/>
            </a:solidFill>
            <a:prstDash val="solid"/>
            <a:round/>
            <a:headEnd/>
            <a:tailEnd/>
          </a:ln>
        </p:spPr>
        <p:txBody>
          <a:bodyPr wrap="none" lIns="0" tIns="0" rIns="0" bIns="0" anchor="ctr" anchorCtr="0"/>
          <a:lstStyle/>
          <a:p>
            <a:pPr algn="ctr"/>
            <a:r>
              <a:rPr lang="nl-NL" sz="1400" b="1" dirty="0">
                <a:solidFill>
                  <a:schemeClr val="bg1"/>
                </a:solidFill>
                <a:latin typeface="Century Gothic" panose="020B0502020202020204" pitchFamily="34" charset="0"/>
              </a:rPr>
              <a:t>Screening</a:t>
            </a:r>
          </a:p>
        </p:txBody>
      </p:sp>
      <p:sp>
        <p:nvSpPr>
          <p:cNvPr id="40" name="Titel 1"/>
          <p:cNvSpPr>
            <a:spLocks noGrp="1"/>
          </p:cNvSpPr>
          <p:nvPr>
            <p:ph type="title" hasCustomPrompt="1"/>
          </p:nvPr>
        </p:nvSpPr>
        <p:spPr>
          <a:xfrm>
            <a:off x="698501" y="465138"/>
            <a:ext cx="10792884" cy="381000"/>
          </a:xfrm>
        </p:spPr>
        <p:txBody>
          <a:bodyPr/>
          <a:lstStyle>
            <a:lvl1pPr>
              <a:defRPr baseline="0"/>
            </a:lvl1pPr>
          </a:lstStyle>
          <a:p>
            <a:r>
              <a:rPr lang="nl-NL" dirty="0" err="1"/>
              <a:t>What</a:t>
            </a:r>
            <a:r>
              <a:rPr lang="nl-NL" dirty="0"/>
              <a:t> does </a:t>
            </a:r>
            <a:r>
              <a:rPr lang="nl-NL" dirty="0" err="1"/>
              <a:t>it</a:t>
            </a:r>
            <a:r>
              <a:rPr lang="nl-NL" dirty="0"/>
              <a:t> take </a:t>
            </a:r>
            <a:r>
              <a:rPr lang="nl-NL" dirty="0" err="1"/>
              <a:t>to</a:t>
            </a:r>
            <a:r>
              <a:rPr lang="nl-NL" dirty="0"/>
              <a:t> get </a:t>
            </a:r>
            <a:r>
              <a:rPr lang="nl-NL" dirty="0" err="1"/>
              <a:t>an</a:t>
            </a:r>
            <a:r>
              <a:rPr lang="nl-NL" dirty="0"/>
              <a:t> investment </a:t>
            </a:r>
            <a:r>
              <a:rPr lang="nl-NL" dirty="0" err="1"/>
              <a:t>decision</a:t>
            </a:r>
            <a:r>
              <a:rPr lang="nl-NL" dirty="0"/>
              <a:t>?</a:t>
            </a:r>
          </a:p>
        </p:txBody>
      </p:sp>
      <p:cxnSp>
        <p:nvCxnSpPr>
          <p:cNvPr id="42" name="Rechte verbindingslijn met pijl 41"/>
          <p:cNvCxnSpPr/>
          <p:nvPr userDrawn="1"/>
        </p:nvCxnSpPr>
        <p:spPr>
          <a:xfrm>
            <a:off x="756000" y="5796000"/>
            <a:ext cx="7488000" cy="0"/>
          </a:xfrm>
          <a:prstGeom prst="straightConnector1">
            <a:avLst/>
          </a:prstGeom>
          <a:ln w="19050" cap="flat">
            <a:solidFill>
              <a:srgbClr val="EB221B"/>
            </a:solidFill>
            <a:headEnd type="diamond" w="lg" len="lg"/>
            <a:tailEnd type="diamond" w="lg" len="lg"/>
          </a:ln>
        </p:spPr>
        <p:style>
          <a:lnRef idx="1">
            <a:schemeClr val="accent1"/>
          </a:lnRef>
          <a:fillRef idx="0">
            <a:schemeClr val="accent1"/>
          </a:fillRef>
          <a:effectRef idx="0">
            <a:schemeClr val="accent1"/>
          </a:effectRef>
          <a:fontRef idx="minor">
            <a:schemeClr val="tx1"/>
          </a:fontRef>
        </p:style>
      </p:cxnSp>
      <p:cxnSp>
        <p:nvCxnSpPr>
          <p:cNvPr id="44" name="Rechte verbindingslijn met pijl 43"/>
          <p:cNvCxnSpPr/>
          <p:nvPr userDrawn="1"/>
        </p:nvCxnSpPr>
        <p:spPr>
          <a:xfrm>
            <a:off x="8398042" y="5796000"/>
            <a:ext cx="3006253" cy="0"/>
          </a:xfrm>
          <a:prstGeom prst="straightConnector1">
            <a:avLst/>
          </a:prstGeom>
          <a:ln w="19050" cap="flat">
            <a:solidFill>
              <a:srgbClr val="EB221B"/>
            </a:solidFill>
            <a:headEnd type="diamond" w="lg" len="lg"/>
            <a:tailEnd type="diamond"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13429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09601" y="1127323"/>
            <a:ext cx="4011084" cy="307777"/>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0B1C5160-8598-478B-AED2-C1B154184EEC}" type="slidenum">
              <a:rPr lang="en-US" altLang="nl-NL">
                <a:solidFill>
                  <a:srgbClr val="3E3D40"/>
                </a:solidFill>
              </a:rPr>
              <a:pPr/>
              <a:t>‹#›</a:t>
            </a:fld>
            <a:endParaRPr lang="en-US" altLang="nl-NL">
              <a:solidFill>
                <a:srgbClr val="3E3D40"/>
              </a:solidFill>
            </a:endParaRPr>
          </a:p>
        </p:txBody>
      </p:sp>
      <p:pic>
        <p:nvPicPr>
          <p:cNvPr id="6" name="Afbeelding 5"/>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spTree>
    <p:extLst>
      <p:ext uri="{BB962C8B-B14F-4D97-AF65-F5344CB8AC3E}">
        <p14:creationId xmlns:p14="http://schemas.microsoft.com/office/powerpoint/2010/main" val="932078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2389717" y="5059561"/>
            <a:ext cx="7315200" cy="307777"/>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8D03A6E5-A72E-4105-B98D-5D14E3DF5E1E}" type="slidenum">
              <a:rPr lang="en-US" altLang="nl-NL">
                <a:solidFill>
                  <a:srgbClr val="3E3D40"/>
                </a:solidFill>
              </a:rPr>
              <a:pPr/>
              <a:t>‹#›</a:t>
            </a:fld>
            <a:endParaRPr lang="en-US" altLang="nl-NL">
              <a:solidFill>
                <a:srgbClr val="3E3D40"/>
              </a:solidFill>
            </a:endParaRPr>
          </a:p>
        </p:txBody>
      </p:sp>
      <p:pic>
        <p:nvPicPr>
          <p:cNvPr id="6" name="Afbeelding 5"/>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spTree>
    <p:extLst>
      <p:ext uri="{BB962C8B-B14F-4D97-AF65-F5344CB8AC3E}">
        <p14:creationId xmlns:p14="http://schemas.microsoft.com/office/powerpoint/2010/main" val="3890455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el en verticale tekst">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8957B5B1-2A65-45CB-8D2E-897E005D0ACA}" type="slidenum">
              <a:rPr lang="en-US" altLang="nl-NL">
                <a:solidFill>
                  <a:srgbClr val="3E3D40"/>
                </a:solidFill>
              </a:rPr>
              <a:pPr/>
              <a:t>‹#›</a:t>
            </a:fld>
            <a:endParaRPr lang="en-US" altLang="nl-NL">
              <a:solidFill>
                <a:srgbClr val="3E3D40"/>
              </a:solidFill>
            </a:endParaRPr>
          </a:p>
        </p:txBody>
      </p:sp>
      <p:pic>
        <p:nvPicPr>
          <p:cNvPr id="5" name="Afbeelding 4"/>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spTree>
    <p:extLst>
      <p:ext uri="{BB962C8B-B14F-4D97-AF65-F5344CB8AC3E}">
        <p14:creationId xmlns:p14="http://schemas.microsoft.com/office/powerpoint/2010/main" val="20231998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11106664" y="465138"/>
            <a:ext cx="384721" cy="5440362"/>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98500" y="465138"/>
            <a:ext cx="7893051" cy="5440362"/>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85AF2DA8-D1C1-4CCB-BC74-54236F3F72FE}" type="slidenum">
              <a:rPr lang="en-US" altLang="nl-NL">
                <a:solidFill>
                  <a:srgbClr val="3E3D40"/>
                </a:solidFill>
              </a:rPr>
              <a:pPr/>
              <a:t>‹#›</a:t>
            </a:fld>
            <a:endParaRPr lang="en-US" altLang="nl-NL">
              <a:solidFill>
                <a:srgbClr val="3E3D40"/>
              </a:solidFill>
            </a:endParaRPr>
          </a:p>
        </p:txBody>
      </p:sp>
      <p:pic>
        <p:nvPicPr>
          <p:cNvPr id="5" name="Afbeelding 4"/>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spTree>
    <p:extLst>
      <p:ext uri="{BB962C8B-B14F-4D97-AF65-F5344CB8AC3E}">
        <p14:creationId xmlns:p14="http://schemas.microsoft.com/office/powerpoint/2010/main" val="3593806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en object">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164D89D1-16FD-40B3-AD22-1F418E8B3687}" type="slidenum">
              <a:rPr lang="en-US" altLang="nl-NL">
                <a:solidFill>
                  <a:srgbClr val="3E3D40"/>
                </a:solidFill>
              </a:rPr>
              <a:pPr/>
              <a:t>‹#›</a:t>
            </a:fld>
            <a:endParaRPr lang="en-US" altLang="nl-NL">
              <a:solidFill>
                <a:srgbClr val="3E3D40"/>
              </a:solidFill>
            </a:endParaRPr>
          </a:p>
        </p:txBody>
      </p:sp>
      <p:pic>
        <p:nvPicPr>
          <p:cNvPr id="6" name="Afbeelding 5"/>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spTree>
    <p:extLst>
      <p:ext uri="{BB962C8B-B14F-4D97-AF65-F5344CB8AC3E}">
        <p14:creationId xmlns:p14="http://schemas.microsoft.com/office/powerpoint/2010/main" val="200402739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615553"/>
          </a:xfrm>
        </p:spPr>
        <p:txBody>
          <a:bodyPr/>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CA2F1C99-2FFC-458A-860E-E7A0F47760DA}" type="slidenum">
              <a:rPr lang="en-US" altLang="nl-NL">
                <a:solidFill>
                  <a:srgbClr val="3E3D40"/>
                </a:solidFill>
              </a:rPr>
              <a:pPr/>
              <a:t>‹#›</a:t>
            </a:fld>
            <a:endParaRPr lang="en-US" altLang="nl-NL">
              <a:solidFill>
                <a:srgbClr val="3E3D40"/>
              </a:solidFill>
            </a:endParaRPr>
          </a:p>
        </p:txBody>
      </p:sp>
      <p:pic>
        <p:nvPicPr>
          <p:cNvPr id="5" name="Afbeelding 4"/>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spTree>
    <p:extLst>
      <p:ext uri="{BB962C8B-B14F-4D97-AF65-F5344CB8AC3E}">
        <p14:creationId xmlns:p14="http://schemas.microsoft.com/office/powerpoint/2010/main" val="63582108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1331384" y="1568450"/>
            <a:ext cx="4978400"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512984" y="1568450"/>
            <a:ext cx="4978400" cy="4337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40B51AA3-951A-440C-914E-38E4DB0C6473}" type="slidenum">
              <a:rPr lang="en-US" altLang="nl-NL">
                <a:solidFill>
                  <a:srgbClr val="3E3D40"/>
                </a:solidFill>
              </a:rPr>
              <a:pPr/>
              <a:t>‹#›</a:t>
            </a:fld>
            <a:endParaRPr lang="en-US" altLang="nl-NL">
              <a:solidFill>
                <a:srgbClr val="3E3D40"/>
              </a:solidFill>
            </a:endParaRPr>
          </a:p>
        </p:txBody>
      </p:sp>
      <p:pic>
        <p:nvPicPr>
          <p:cNvPr id="6" name="Afbeelding 5"/>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spTree>
    <p:extLst>
      <p:ext uri="{BB962C8B-B14F-4D97-AF65-F5344CB8AC3E}">
        <p14:creationId xmlns:p14="http://schemas.microsoft.com/office/powerpoint/2010/main" val="3412122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384721"/>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E79251C1-64A4-4FE2-94DD-AFE4ECFF77C7}" type="slidenum">
              <a:rPr lang="en-US" altLang="nl-NL">
                <a:solidFill>
                  <a:srgbClr val="3E3D40"/>
                </a:solidFill>
              </a:rPr>
              <a:pPr/>
              <a:t>‹#›</a:t>
            </a:fld>
            <a:endParaRPr lang="en-US" altLang="nl-NL">
              <a:solidFill>
                <a:srgbClr val="3E3D40"/>
              </a:solidFill>
            </a:endParaRPr>
          </a:p>
        </p:txBody>
      </p:sp>
      <p:pic>
        <p:nvPicPr>
          <p:cNvPr id="9" name="Afbeelding 8"/>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spTree>
    <p:extLst>
      <p:ext uri="{BB962C8B-B14F-4D97-AF65-F5344CB8AC3E}">
        <p14:creationId xmlns:p14="http://schemas.microsoft.com/office/powerpoint/2010/main" val="359134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Alleen titel">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280C6255-5B53-4CD2-8A6F-0A8F106D0C38}" type="slidenum">
              <a:rPr lang="en-US" altLang="nl-NL">
                <a:solidFill>
                  <a:srgbClr val="3E3D40"/>
                </a:solidFill>
              </a:rPr>
              <a:pPr/>
              <a:t>‹#›</a:t>
            </a:fld>
            <a:endParaRPr lang="en-US" altLang="nl-NL">
              <a:solidFill>
                <a:srgbClr val="3E3D40"/>
              </a:solidFill>
            </a:endParaRPr>
          </a:p>
        </p:txBody>
      </p:sp>
      <p:pic>
        <p:nvPicPr>
          <p:cNvPr id="4" name="Afbeelding 3"/>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spTree>
    <p:extLst>
      <p:ext uri="{BB962C8B-B14F-4D97-AF65-F5344CB8AC3E}">
        <p14:creationId xmlns:p14="http://schemas.microsoft.com/office/powerpoint/2010/main" val="188403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Staafgrafiek - Jaartallen op X-as">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280C6255-5B53-4CD2-8A6F-0A8F106D0C38}" type="slidenum">
              <a:rPr lang="en-US" altLang="nl-NL">
                <a:solidFill>
                  <a:srgbClr val="3E3D40"/>
                </a:solidFill>
              </a:rPr>
              <a:pPr/>
              <a:t>‹#›</a:t>
            </a:fld>
            <a:endParaRPr lang="en-US" altLang="nl-NL">
              <a:solidFill>
                <a:srgbClr val="3E3D40"/>
              </a:solidFill>
            </a:endParaRPr>
          </a:p>
        </p:txBody>
      </p:sp>
      <p:pic>
        <p:nvPicPr>
          <p:cNvPr id="4" name="Afbeelding 3"/>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graphicFrame>
        <p:nvGraphicFramePr>
          <p:cNvPr id="8" name="Grafiek 7"/>
          <p:cNvGraphicFramePr/>
          <p:nvPr userDrawn="1">
            <p:extLst>
              <p:ext uri="{D42A27DB-BD31-4B8C-83A1-F6EECF244321}">
                <p14:modId xmlns:p14="http://schemas.microsoft.com/office/powerpoint/2010/main" val="3658003473"/>
              </p:ext>
            </p:extLst>
          </p:nvPr>
        </p:nvGraphicFramePr>
        <p:xfrm>
          <a:off x="698501" y="997527"/>
          <a:ext cx="10792884" cy="51408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5684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Only" preserve="1">
  <p:cSld name="Staafgrafiek - Labels op X-as">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280C6255-5B53-4CD2-8A6F-0A8F106D0C38}" type="slidenum">
              <a:rPr lang="en-US" altLang="nl-NL">
                <a:solidFill>
                  <a:srgbClr val="3E3D40"/>
                </a:solidFill>
              </a:rPr>
              <a:pPr/>
              <a:t>‹#›</a:t>
            </a:fld>
            <a:endParaRPr lang="en-US" altLang="nl-NL">
              <a:solidFill>
                <a:srgbClr val="3E3D40"/>
              </a:solidFill>
            </a:endParaRPr>
          </a:p>
        </p:txBody>
      </p:sp>
      <p:pic>
        <p:nvPicPr>
          <p:cNvPr id="4" name="Afbeelding 3"/>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graphicFrame>
        <p:nvGraphicFramePr>
          <p:cNvPr id="8" name="Grafiek 7"/>
          <p:cNvGraphicFramePr/>
          <p:nvPr userDrawn="1">
            <p:extLst>
              <p:ext uri="{D42A27DB-BD31-4B8C-83A1-F6EECF244321}">
                <p14:modId xmlns:p14="http://schemas.microsoft.com/office/powerpoint/2010/main" val="1586414730"/>
              </p:ext>
            </p:extLst>
          </p:nvPr>
        </p:nvGraphicFramePr>
        <p:xfrm>
          <a:off x="698501" y="997527"/>
          <a:ext cx="10792884" cy="51408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56441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Lijngrafiek">
    <p:bg>
      <p:bgPr>
        <a:gradFill>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42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Rectangle 5"/>
          <p:cNvSpPr>
            <a:spLocks noGrp="1" noChangeArrowheads="1"/>
          </p:cNvSpPr>
          <p:nvPr>
            <p:ph type="sldNum" sz="quarter" idx="10"/>
          </p:nvPr>
        </p:nvSpPr>
        <p:spPr>
          <a:ln/>
        </p:spPr>
        <p:txBody>
          <a:bodyPr/>
          <a:lstStyle>
            <a:lvl1pPr>
              <a:defRPr/>
            </a:lvl1pPr>
          </a:lstStyle>
          <a:p>
            <a:r>
              <a:rPr lang="en-US" altLang="nl-NL">
                <a:solidFill>
                  <a:srgbClr val="3E3D40"/>
                </a:solidFill>
              </a:rPr>
              <a:t> | </a:t>
            </a:r>
            <a:fld id="{DC211146-4C2C-46A0-AE91-CDFFF53CC91A}" type="datetime1">
              <a:rPr lang="en-US" altLang="nl-NL">
                <a:solidFill>
                  <a:srgbClr val="3E3D40"/>
                </a:solidFill>
              </a:rPr>
              <a:pPr/>
              <a:t>29-09-2020</a:t>
            </a:fld>
            <a:r>
              <a:rPr lang="en-US" altLang="nl-NL">
                <a:solidFill>
                  <a:srgbClr val="3E3D40"/>
                </a:solidFill>
              </a:rPr>
              <a:t> | pag </a:t>
            </a:r>
            <a:fld id="{280C6255-5B53-4CD2-8A6F-0A8F106D0C38}" type="slidenum">
              <a:rPr lang="en-US" altLang="nl-NL">
                <a:solidFill>
                  <a:srgbClr val="3E3D40"/>
                </a:solidFill>
              </a:rPr>
              <a:pPr/>
              <a:t>‹#›</a:t>
            </a:fld>
            <a:endParaRPr lang="en-US" altLang="nl-NL">
              <a:solidFill>
                <a:srgbClr val="3E3D40"/>
              </a:solidFill>
            </a:endParaRPr>
          </a:p>
        </p:txBody>
      </p:sp>
      <p:pic>
        <p:nvPicPr>
          <p:cNvPr id="4" name="Afbeelding 3"/>
          <p:cNvPicPr>
            <a:picLocks noChangeAspect="1"/>
          </p:cNvPicPr>
          <p:nvPr userDrawn="1"/>
        </p:nvPicPr>
        <p:blipFill rotWithShape="1">
          <a:blip r:embed="rId2">
            <a:extLst>
              <a:ext uri="{28A0092B-C50C-407E-A947-70E740481C1C}">
                <a14:useLocalDpi xmlns:a14="http://schemas.microsoft.com/office/drawing/2010/main" val="0"/>
              </a:ext>
            </a:extLst>
          </a:blip>
          <a:srcRect l="31996" t="28440" r="17814" b="44979"/>
          <a:stretch/>
        </p:blipFill>
        <p:spPr>
          <a:xfrm>
            <a:off x="698501" y="6224815"/>
            <a:ext cx="1845128" cy="326572"/>
          </a:xfrm>
          <a:prstGeom prst="rect">
            <a:avLst/>
          </a:prstGeom>
        </p:spPr>
      </p:pic>
      <p:graphicFrame>
        <p:nvGraphicFramePr>
          <p:cNvPr id="8" name="Grafiek 7"/>
          <p:cNvGraphicFramePr/>
          <p:nvPr userDrawn="1">
            <p:extLst>
              <p:ext uri="{D42A27DB-BD31-4B8C-83A1-F6EECF244321}">
                <p14:modId xmlns:p14="http://schemas.microsoft.com/office/powerpoint/2010/main" val="904820264"/>
              </p:ext>
            </p:extLst>
          </p:nvPr>
        </p:nvGraphicFramePr>
        <p:xfrm>
          <a:off x="698501" y="997527"/>
          <a:ext cx="10792884" cy="51408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27361623"/>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18" Type="http://schemas.openxmlformats.org/officeDocument/2006/relationships/theme" Target="../theme/theme1.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17" Type="http://schemas.openxmlformats.org/officeDocument/2006/relationships/slideLayout" Target="../slideLayouts/slideLayout17.xml" />
  <Relationship Id="rId2" Type="http://schemas.openxmlformats.org/officeDocument/2006/relationships/slideLayout" Target="../slideLayouts/slideLayout2.xml" />
  <Relationship Id="rId16" Type="http://schemas.openxmlformats.org/officeDocument/2006/relationships/slideLayout" Target="../slideLayouts/slideLayout16.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5" Type="http://schemas.openxmlformats.org/officeDocument/2006/relationships/slideLayout" Target="../slideLayouts/slideLayout15.xml" />
  <Relationship Id="rId10" Type="http://schemas.openxmlformats.org/officeDocument/2006/relationships/slideLayout" Target="../slideLayouts/slideLayout10.xml" />
  <Relationship Id="rId19" Type="http://schemas.openxmlformats.org/officeDocument/2006/relationships/image" Target="../media/image1.emf"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slideLayout" Target="../slideLayouts/slideLayout1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007100"/>
            <a:ext cx="12192000" cy="850900"/>
          </a:xfrm>
          <a:prstGeom prst="rect">
            <a:avLst/>
          </a:prstGeom>
          <a:gradFill rotWithShape="1">
            <a:gsLst>
              <a:gs pos="0">
                <a:schemeClr val="bg1"/>
              </a:gs>
              <a:gs pos="100000">
                <a:schemeClr val="bg2"/>
              </a:gs>
            </a:gsLst>
            <a:lin ang="5400000" scaled="1"/>
          </a:gradFill>
          <a:ln w="9525">
            <a:noFill/>
            <a:miter lim="800000"/>
            <a:headEnd/>
            <a:tailEnd/>
          </a:ln>
        </p:spPr>
        <p:txBody>
          <a:bodyPr wrap="none" anchor="ctr"/>
          <a:lstStyle/>
          <a:p>
            <a:pPr eaLnBrk="0" fontAlgn="base" hangingPunct="0">
              <a:spcBef>
                <a:spcPct val="0"/>
              </a:spcBef>
              <a:spcAft>
                <a:spcPct val="0"/>
              </a:spcAft>
              <a:defRPr/>
            </a:pPr>
            <a:endParaRPr lang="nl-NL" sz="2400">
              <a:solidFill>
                <a:srgbClr val="3E3D40"/>
              </a:solidFill>
            </a:endParaRPr>
          </a:p>
        </p:txBody>
      </p:sp>
      <p:sp>
        <p:nvSpPr>
          <p:cNvPr id="5123" name="Rectangle 3"/>
          <p:cNvSpPr>
            <a:spLocks noGrp="1" noChangeArrowheads="1"/>
          </p:cNvSpPr>
          <p:nvPr>
            <p:ph type="title"/>
          </p:nvPr>
        </p:nvSpPr>
        <p:spPr bwMode="auto">
          <a:xfrm>
            <a:off x="698501" y="465138"/>
            <a:ext cx="10792884"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nl-NL"/>
              <a:t>KLIK OM HET OPMAAKPROFIEL TE</a:t>
            </a:r>
            <a:r>
              <a:rPr lang="en-GB" altLang="nl-NL"/>
              <a:t/>
            </a:r>
            <a:r>
              <a:rPr lang="en-US" altLang="nl-NL"/>
              <a:t>BEWERKEN</a:t>
            </a:r>
          </a:p>
        </p:txBody>
      </p:sp>
      <p:sp>
        <p:nvSpPr>
          <p:cNvPr id="5124" name="Rectangle 4"/>
          <p:cNvSpPr>
            <a:spLocks noGrp="1" noChangeArrowheads="1"/>
          </p:cNvSpPr>
          <p:nvPr>
            <p:ph type="body" idx="1"/>
          </p:nvPr>
        </p:nvSpPr>
        <p:spPr bwMode="auto">
          <a:xfrm>
            <a:off x="1331384" y="1568450"/>
            <a:ext cx="10160000" cy="433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nl-NL"/>
              <a:t>Klik om de opmaakprofielen van de modeltekst te bewerken</a:t>
            </a:r>
          </a:p>
          <a:p>
            <a:pPr lvl="1"/>
            <a:r>
              <a:rPr lang="en-US" altLang="nl-NL"/>
              <a:t>Tweede niveau</a:t>
            </a:r>
          </a:p>
          <a:p>
            <a:pPr lvl="2"/>
            <a:r>
              <a:rPr lang="en-US" altLang="nl-NL"/>
              <a:t>Derde niveau</a:t>
            </a:r>
          </a:p>
        </p:txBody>
      </p:sp>
      <p:sp>
        <p:nvSpPr>
          <p:cNvPr id="88069" name="Rectangle 5"/>
          <p:cNvSpPr>
            <a:spLocks noGrp="1" noChangeArrowheads="1"/>
          </p:cNvSpPr>
          <p:nvPr>
            <p:ph type="sldNum" sz="quarter" idx="4"/>
          </p:nvPr>
        </p:nvSpPr>
        <p:spPr bwMode="auto">
          <a:xfrm>
            <a:off x="10417373" y="6388101"/>
            <a:ext cx="1074012" cy="1384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1" hangingPunct="1">
              <a:defRPr sz="900"/>
            </a:lvl1pPr>
          </a:lstStyle>
          <a:p>
            <a:pPr fontAlgn="base">
              <a:spcBef>
                <a:spcPct val="0"/>
              </a:spcBef>
              <a:spcAft>
                <a:spcPct val="0"/>
              </a:spcAft>
            </a:pPr>
            <a:r>
              <a:rPr lang="en-US" altLang="nl-NL">
                <a:solidFill>
                  <a:srgbClr val="3E3D40"/>
                </a:solidFill>
              </a:rPr>
              <a:t> | </a:t>
            </a:r>
            <a:fld id="{DC211146-4C2C-46A0-AE91-CDFFF53CC91A}" type="datetime1">
              <a:rPr lang="en-US" altLang="nl-NL">
                <a:solidFill>
                  <a:srgbClr val="3E3D40"/>
                </a:solidFill>
              </a:rPr>
              <a:pPr fontAlgn="base">
                <a:spcBef>
                  <a:spcPct val="0"/>
                </a:spcBef>
                <a:spcAft>
                  <a:spcPct val="0"/>
                </a:spcAft>
              </a:pPr>
              <a:t>29-09-2020</a:t>
            </a:fld>
            <a:r>
              <a:rPr lang="en-US" altLang="nl-NL">
                <a:solidFill>
                  <a:srgbClr val="3E3D40"/>
                </a:solidFill>
              </a:rPr>
              <a:t> | pag </a:t>
            </a:r>
            <a:fld id="{16123473-8D12-4C8C-ABBD-B07BEB594628}" type="slidenum">
              <a:rPr lang="en-US" altLang="nl-NL">
                <a:solidFill>
                  <a:srgbClr val="3E3D40"/>
                </a:solidFill>
              </a:rPr>
              <a:pPr fontAlgn="base">
                <a:spcBef>
                  <a:spcPct val="0"/>
                </a:spcBef>
                <a:spcAft>
                  <a:spcPct val="0"/>
                </a:spcAft>
              </a:pPr>
              <a:t>‹#›</a:t>
            </a:fld>
            <a:endParaRPr lang="en-US" altLang="nl-NL">
              <a:solidFill>
                <a:srgbClr val="3E3D40"/>
              </a:solidFill>
            </a:endParaRPr>
          </a:p>
        </p:txBody>
      </p:sp>
      <p:pic>
        <p:nvPicPr>
          <p:cNvPr id="5126" name="Picture 6"/>
          <p:cNvPicPr>
            <a:picLocks noChangeAspect="1" noChangeArrowheads="1"/>
          </p:cNvPicPr>
          <p:nvPr/>
        </p:nvPicPr>
        <p:blipFill>
          <a:blip r:embed="rId19" cstate="print">
            <a:extLst>
              <a:ext uri="{28A0092B-C50C-407E-A947-70E740481C1C}">
                <a14:useLocalDpi xmlns:a14="http://schemas.microsoft.com/office/drawing/2010/main" val="0"/>
              </a:ext>
            </a:extLst>
          </a:blip>
          <a:srcRect l="6076" t="19502" r="4944" b="19917"/>
          <a:stretch>
            <a:fillRect/>
          </a:stretch>
        </p:blipFill>
        <p:spPr bwMode="auto">
          <a:xfrm>
            <a:off x="698500" y="6305551"/>
            <a:ext cx="18288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65817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73" r:id="rId7"/>
    <p:sldLayoutId id="2147483674" r:id="rId8"/>
    <p:sldLayoutId id="2147483675" r:id="rId9"/>
    <p:sldLayoutId id="2147483677" r:id="rId10"/>
    <p:sldLayoutId id="2147483676" r:id="rId11"/>
    <p:sldLayoutId id="2147483667" r:id="rId12"/>
    <p:sldLayoutId id="2147483678" r:id="rId13"/>
    <p:sldLayoutId id="2147483668" r:id="rId14"/>
    <p:sldLayoutId id="2147483669" r:id="rId15"/>
    <p:sldLayoutId id="2147483670" r:id="rId16"/>
    <p:sldLayoutId id="2147483671" r:id="rId17"/>
  </p:sldLayoutIdLst>
  <p:hf hdr="0" dt="0"/>
  <p:txStyles>
    <p:titleStyle>
      <a:lvl1pPr algn="l" rtl="0" eaLnBrk="1" fontAlgn="base" hangingPunct="1">
        <a:spcBef>
          <a:spcPct val="0"/>
        </a:spcBef>
        <a:spcAft>
          <a:spcPct val="0"/>
        </a:spcAft>
        <a:defRPr sz="2500" b="1">
          <a:solidFill>
            <a:schemeClr val="tx2"/>
          </a:solidFill>
          <a:latin typeface="+mj-lt"/>
          <a:ea typeface="+mj-ea"/>
          <a:cs typeface="+mj-cs"/>
        </a:defRPr>
      </a:lvl1pPr>
      <a:lvl2pPr algn="l" rtl="0" eaLnBrk="1" fontAlgn="base" hangingPunct="1">
        <a:spcBef>
          <a:spcPct val="0"/>
        </a:spcBef>
        <a:spcAft>
          <a:spcPct val="0"/>
        </a:spcAft>
        <a:defRPr sz="2500" b="1">
          <a:solidFill>
            <a:schemeClr val="tx2"/>
          </a:solidFill>
          <a:latin typeface="Arial" charset="0"/>
        </a:defRPr>
      </a:lvl2pPr>
      <a:lvl3pPr algn="l" rtl="0" eaLnBrk="1" fontAlgn="base" hangingPunct="1">
        <a:spcBef>
          <a:spcPct val="0"/>
        </a:spcBef>
        <a:spcAft>
          <a:spcPct val="0"/>
        </a:spcAft>
        <a:defRPr sz="2500" b="1">
          <a:solidFill>
            <a:schemeClr val="tx2"/>
          </a:solidFill>
          <a:latin typeface="Arial" charset="0"/>
        </a:defRPr>
      </a:lvl3pPr>
      <a:lvl4pPr algn="l" rtl="0" eaLnBrk="1" fontAlgn="base" hangingPunct="1">
        <a:spcBef>
          <a:spcPct val="0"/>
        </a:spcBef>
        <a:spcAft>
          <a:spcPct val="0"/>
        </a:spcAft>
        <a:defRPr sz="2500" b="1">
          <a:solidFill>
            <a:schemeClr val="tx2"/>
          </a:solidFill>
          <a:latin typeface="Arial" charset="0"/>
        </a:defRPr>
      </a:lvl4pPr>
      <a:lvl5pPr algn="l" rtl="0" eaLnBrk="1" fontAlgn="base" hangingPunct="1">
        <a:spcBef>
          <a:spcPct val="0"/>
        </a:spcBef>
        <a:spcAft>
          <a:spcPct val="0"/>
        </a:spcAft>
        <a:defRPr sz="2500" b="1">
          <a:solidFill>
            <a:schemeClr val="tx2"/>
          </a:solidFill>
          <a:latin typeface="Arial" charset="0"/>
        </a:defRPr>
      </a:lvl5pPr>
      <a:lvl6pPr marL="457200" algn="l" rtl="0" eaLnBrk="1" fontAlgn="base" hangingPunct="1">
        <a:spcBef>
          <a:spcPct val="0"/>
        </a:spcBef>
        <a:spcAft>
          <a:spcPct val="0"/>
        </a:spcAft>
        <a:defRPr sz="2500" b="1">
          <a:solidFill>
            <a:schemeClr val="tx2"/>
          </a:solidFill>
          <a:latin typeface="Arial" charset="0"/>
        </a:defRPr>
      </a:lvl6pPr>
      <a:lvl7pPr marL="914400" algn="l" rtl="0" eaLnBrk="1" fontAlgn="base" hangingPunct="1">
        <a:spcBef>
          <a:spcPct val="0"/>
        </a:spcBef>
        <a:spcAft>
          <a:spcPct val="0"/>
        </a:spcAft>
        <a:defRPr sz="2500" b="1">
          <a:solidFill>
            <a:schemeClr val="tx2"/>
          </a:solidFill>
          <a:latin typeface="Arial" charset="0"/>
        </a:defRPr>
      </a:lvl7pPr>
      <a:lvl8pPr marL="1371600" algn="l" rtl="0" eaLnBrk="1" fontAlgn="base" hangingPunct="1">
        <a:spcBef>
          <a:spcPct val="0"/>
        </a:spcBef>
        <a:spcAft>
          <a:spcPct val="0"/>
        </a:spcAft>
        <a:defRPr sz="2500" b="1">
          <a:solidFill>
            <a:schemeClr val="tx2"/>
          </a:solidFill>
          <a:latin typeface="Arial" charset="0"/>
        </a:defRPr>
      </a:lvl8pPr>
      <a:lvl9pPr marL="1828800" algn="l" rtl="0" eaLnBrk="1" fontAlgn="base" hangingPunct="1">
        <a:spcBef>
          <a:spcPct val="0"/>
        </a:spcBef>
        <a:spcAft>
          <a:spcPct val="0"/>
        </a:spcAft>
        <a:defRPr sz="2500" b="1">
          <a:solidFill>
            <a:schemeClr val="tx2"/>
          </a:solidFill>
          <a:latin typeface="Arial" charset="0"/>
        </a:defRPr>
      </a:lvl9pPr>
    </p:titleStyle>
    <p:bodyStyle>
      <a:lvl1pPr marL="342900" indent="-342900" algn="l" rtl="0" eaLnBrk="1" fontAlgn="base" hangingPunct="1">
        <a:lnSpc>
          <a:spcPct val="120000"/>
        </a:lnSpc>
        <a:spcBef>
          <a:spcPct val="0"/>
        </a:spcBef>
        <a:spcAft>
          <a:spcPct val="0"/>
        </a:spcAft>
        <a:defRPr sz="2000">
          <a:solidFill>
            <a:schemeClr val="tx1"/>
          </a:solidFill>
          <a:latin typeface="+mn-lt"/>
          <a:ea typeface="+mn-ea"/>
          <a:cs typeface="+mn-cs"/>
        </a:defRPr>
      </a:lvl1pPr>
      <a:lvl2pPr marL="820738" indent="-355600" algn="l" rtl="0" eaLnBrk="1" fontAlgn="base" hangingPunct="1">
        <a:lnSpc>
          <a:spcPct val="120000"/>
        </a:lnSpc>
        <a:spcBef>
          <a:spcPct val="0"/>
        </a:spcBef>
        <a:spcAft>
          <a:spcPct val="0"/>
        </a:spcAft>
        <a:buChar char="•"/>
        <a:defRPr sz="2000">
          <a:solidFill>
            <a:schemeClr val="tx1"/>
          </a:solidFill>
          <a:latin typeface="+mn-lt"/>
        </a:defRPr>
      </a:lvl2pPr>
      <a:lvl3pPr marL="1228725" indent="-228600" algn="l" rtl="0" eaLnBrk="1" fontAlgn="base" hangingPunct="1">
        <a:lnSpc>
          <a:spcPct val="120000"/>
        </a:lnSpc>
        <a:spcBef>
          <a:spcPct val="0"/>
        </a:spcBef>
        <a:spcAft>
          <a:spcPct val="0"/>
        </a:spcAft>
        <a:buFont typeface="Verdana" panose="020B0604030504040204" pitchFamily="34" charset="0"/>
        <a:buChar char="-"/>
        <a:defRPr>
          <a:solidFill>
            <a:schemeClr val="tx1"/>
          </a:solidFill>
          <a:latin typeface="+mn-lt"/>
        </a:defRPr>
      </a:lvl3pPr>
      <a:lvl4pPr marL="1636713"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374524" y="2593418"/>
            <a:ext cx="8838336" cy="497059"/>
          </a:xfrm>
        </p:spPr>
        <p:txBody>
          <a:bodyPr/>
          <a:lstStyle/>
          <a:p>
            <a:r>
              <a:rPr lang="nl-NL" dirty="0"/>
              <a:t>NVP ‘</a:t>
            </a:r>
            <a:r>
              <a:rPr lang="nl-NL" dirty="0" err="1"/>
              <a:t>Key</a:t>
            </a:r>
            <a:r>
              <a:rPr lang="nl-NL" dirty="0"/>
              <a:t> Information Document’</a:t>
            </a:r>
            <a:endParaRPr lang="nl-NL" sz="1800" dirty="0"/>
          </a:p>
        </p:txBody>
      </p:sp>
      <p:sp>
        <p:nvSpPr>
          <p:cNvPr id="3" name="Ondertitel 2"/>
          <p:cNvSpPr>
            <a:spLocks noGrp="1"/>
          </p:cNvSpPr>
          <p:nvPr>
            <p:ph type="subTitle" idx="1"/>
          </p:nvPr>
        </p:nvSpPr>
        <p:spPr>
          <a:xfrm>
            <a:off x="4374524" y="3654425"/>
            <a:ext cx="5395384" cy="677108"/>
          </a:xfrm>
        </p:spPr>
        <p:txBody>
          <a:bodyPr/>
          <a:lstStyle/>
          <a:p>
            <a:r>
              <a:rPr lang="nl-NL" dirty="0"/>
              <a:t>Webinar</a:t>
            </a:r>
          </a:p>
          <a:p>
            <a:endParaRPr lang="nl-NL" dirty="0"/>
          </a:p>
          <a:p>
            <a:r>
              <a:rPr lang="nl-NL" sz="1200" i="1" dirty="0"/>
              <a:t>Van Campen </a:t>
            </a:r>
            <a:r>
              <a:rPr lang="nl-NL" sz="1200" i="1" dirty="0" err="1"/>
              <a:t>Liem</a:t>
            </a:r>
            <a:r>
              <a:rPr lang="nl-NL" sz="1200" i="1" dirty="0"/>
              <a:t>, De </a:t>
            </a:r>
            <a:r>
              <a:rPr lang="nl-NL" sz="1200" i="1" dirty="0" err="1"/>
              <a:t>Brauw</a:t>
            </a:r>
            <a:r>
              <a:rPr lang="nl-NL" sz="1200" i="1" dirty="0"/>
              <a:t> </a:t>
            </a:r>
            <a:r>
              <a:rPr lang="nl-NL" sz="1200" i="1" dirty="0" err="1"/>
              <a:t>Blackstone</a:t>
            </a:r>
            <a:r>
              <a:rPr lang="nl-NL" sz="1200" i="1" dirty="0"/>
              <a:t> Westbroek, </a:t>
            </a:r>
            <a:r>
              <a:rPr lang="nl-NL" sz="1200" i="1" dirty="0" err="1"/>
              <a:t>Finnius</a:t>
            </a:r>
            <a:r>
              <a:rPr lang="nl-NL" sz="1200" i="1" dirty="0"/>
              <a:t>, Houthoff</a:t>
            </a:r>
          </a:p>
        </p:txBody>
      </p:sp>
    </p:spTree>
    <p:extLst>
      <p:ext uri="{BB962C8B-B14F-4D97-AF65-F5344CB8AC3E}">
        <p14:creationId xmlns:p14="http://schemas.microsoft.com/office/powerpoint/2010/main" val="2177422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Agenda</a:t>
            </a:r>
          </a:p>
        </p:txBody>
      </p:sp>
      <p:sp>
        <p:nvSpPr>
          <p:cNvPr id="3" name="Tijdelijke aanduiding voor inhoud 2"/>
          <p:cNvSpPr>
            <a:spLocks noGrp="1"/>
          </p:cNvSpPr>
          <p:nvPr>
            <p:ph idx="1"/>
          </p:nvPr>
        </p:nvSpPr>
        <p:spPr>
          <a:xfrm>
            <a:off x="1014943" y="1227138"/>
            <a:ext cx="10160000" cy="4337050"/>
          </a:xfrm>
        </p:spPr>
        <p:txBody>
          <a:bodyPr/>
          <a:lstStyle/>
          <a:p>
            <a:pPr marL="808038" lvl="1" indent="-342900">
              <a:buFont typeface="+mj-lt"/>
              <a:buAutoNum type="arabicPeriod"/>
            </a:pPr>
            <a:r>
              <a:rPr lang="nl-NL" dirty="0"/>
              <a:t>Introductie</a:t>
            </a:r>
          </a:p>
          <a:p>
            <a:pPr marL="808038" lvl="1" indent="-342900">
              <a:buFont typeface="+mj-lt"/>
              <a:buAutoNum type="arabicPeriod"/>
            </a:pPr>
            <a:r>
              <a:rPr lang="nl-NL" dirty="0"/>
              <a:t>Uitgangspunten	</a:t>
            </a:r>
          </a:p>
          <a:p>
            <a:pPr marL="808038" lvl="1" indent="-342900">
              <a:buFont typeface="+mj-lt"/>
              <a:buAutoNum type="arabicPeriod"/>
            </a:pPr>
            <a:r>
              <a:rPr lang="nl-NL" dirty="0"/>
              <a:t>Het KID – vorm en inhoud</a:t>
            </a:r>
          </a:p>
          <a:p>
            <a:pPr marL="808038" lvl="1" indent="-342900">
              <a:buFont typeface="+mj-lt"/>
              <a:buAutoNum type="arabicPeriod"/>
            </a:pPr>
            <a:r>
              <a:rPr lang="nl-NL" dirty="0"/>
              <a:t>Vragen</a:t>
            </a:r>
          </a:p>
          <a:p>
            <a:pPr marL="808038" lvl="1" indent="-342900">
              <a:buFont typeface="+mj-lt"/>
              <a:buAutoNum type="arabicPeriod"/>
            </a:pPr>
            <a:endParaRPr lang="nl-NL" dirty="0"/>
          </a:p>
          <a:p>
            <a:pPr marL="808038" lvl="1" indent="-342900">
              <a:buFont typeface="+mj-lt"/>
              <a:buAutoNum type="arabicPeriod"/>
            </a:pPr>
            <a:endParaRPr lang="nl-NL" dirty="0"/>
          </a:p>
          <a:p>
            <a:pPr lvl="2">
              <a:buFont typeface="Arial" panose="020B0604020202020204" pitchFamily="34" charset="0"/>
              <a:buChar char="•"/>
            </a:pPr>
            <a:endParaRPr lang="nl-NL" sz="1400" dirty="0"/>
          </a:p>
        </p:txBody>
      </p:sp>
      <p:sp>
        <p:nvSpPr>
          <p:cNvPr id="4" name="Tijdelijke aanduiding voor dianummer 3"/>
          <p:cNvSpPr>
            <a:spLocks noGrp="1"/>
          </p:cNvSpPr>
          <p:nvPr>
            <p:ph type="sldNum" sz="quarter" idx="10"/>
          </p:nvPr>
        </p:nvSpPr>
        <p:spPr/>
        <p:txBody>
          <a:bodyPr/>
          <a:lstStyle/>
          <a:p>
            <a:r>
              <a:rPr lang="en-US" altLang="nl-NL">
                <a:solidFill>
                  <a:srgbClr val="3E3D40"/>
                </a:solidFill>
              </a:rPr>
              <a:t> | </a:t>
            </a:r>
            <a:fld id="{DC211146-4C2C-46A0-AE91-CDFFF53CC91A}" type="datetime1">
              <a:rPr lang="en-US" altLang="nl-NL" smtClean="0">
                <a:solidFill>
                  <a:srgbClr val="3E3D40"/>
                </a:solidFill>
              </a:rPr>
              <a:pPr/>
              <a:t>29-09-2020</a:t>
            </a:fld>
            <a:r>
              <a:rPr lang="en-US" altLang="nl-NL">
                <a:solidFill>
                  <a:srgbClr val="3E3D40"/>
                </a:solidFill>
              </a:rPr>
              <a:t> | pag </a:t>
            </a:r>
            <a:fld id="{164D89D1-16FD-40B3-AD22-1F418E8B3687}" type="slidenum">
              <a:rPr lang="en-US" altLang="nl-NL" smtClean="0">
                <a:solidFill>
                  <a:srgbClr val="3E3D40"/>
                </a:solidFill>
              </a:rPr>
              <a:pPr/>
              <a:t>2</a:t>
            </a:fld>
            <a:endParaRPr lang="en-US" altLang="nl-NL">
              <a:solidFill>
                <a:srgbClr val="3E3D40"/>
              </a:solidFill>
            </a:endParaRPr>
          </a:p>
        </p:txBody>
      </p:sp>
    </p:spTree>
    <p:extLst>
      <p:ext uri="{BB962C8B-B14F-4D97-AF65-F5344CB8AC3E}">
        <p14:creationId xmlns:p14="http://schemas.microsoft.com/office/powerpoint/2010/main" val="2083578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Introductie</a:t>
            </a:r>
          </a:p>
        </p:txBody>
      </p:sp>
      <p:sp>
        <p:nvSpPr>
          <p:cNvPr id="3" name="Tijdelijke aanduiding voor inhoud 2"/>
          <p:cNvSpPr>
            <a:spLocks noGrp="1"/>
          </p:cNvSpPr>
          <p:nvPr>
            <p:ph idx="1"/>
          </p:nvPr>
        </p:nvSpPr>
        <p:spPr>
          <a:xfrm>
            <a:off x="1014943" y="1227138"/>
            <a:ext cx="10160000" cy="4337050"/>
          </a:xfrm>
        </p:spPr>
        <p:txBody>
          <a:bodyPr/>
          <a:lstStyle/>
          <a:p>
            <a:pPr marL="808038" lvl="1" indent="-342900">
              <a:buFont typeface="+mj-lt"/>
              <a:buAutoNum type="arabicPeriod"/>
            </a:pPr>
            <a:r>
              <a:rPr lang="en-US" dirty="0"/>
              <a:t>PRIIPS Verordening </a:t>
            </a:r>
            <a:r>
              <a:rPr lang="nl-NL" dirty="0"/>
              <a:t>van het Europees Parlement en de Raad van 26 nov 2014 </a:t>
            </a:r>
            <a:endParaRPr lang="en-US" dirty="0"/>
          </a:p>
          <a:p>
            <a:pPr marL="808038" lvl="1" indent="-342900">
              <a:buFont typeface="+mj-lt"/>
              <a:buAutoNum type="arabicPeriod"/>
            </a:pPr>
            <a:r>
              <a:rPr lang="en-US" dirty="0" err="1"/>
              <a:t>Een</a:t>
            </a:r>
            <a:r>
              <a:rPr lang="en-US" dirty="0"/>
              <a:t> PRIIP is </a:t>
            </a:r>
            <a:r>
              <a:rPr lang="en-US" dirty="0" err="1"/>
              <a:t>een</a:t>
            </a:r>
            <a:r>
              <a:rPr lang="en-US" dirty="0"/>
              <a:t> “packaged retail and insurance-based investment product” (</a:t>
            </a:r>
            <a:r>
              <a:rPr lang="en-US" dirty="0" err="1"/>
              <a:t>verpakt</a:t>
            </a:r>
            <a:r>
              <a:rPr lang="en-US" dirty="0"/>
              <a:t> retail- en </a:t>
            </a:r>
            <a:r>
              <a:rPr lang="en-US" dirty="0" err="1"/>
              <a:t>verzekeringsgebaseerd</a:t>
            </a:r>
            <a:r>
              <a:rPr lang="en-US" dirty="0"/>
              <a:t> </a:t>
            </a:r>
            <a:r>
              <a:rPr lang="en-US" dirty="0" err="1"/>
              <a:t>beleggingsproduct</a:t>
            </a:r>
            <a:r>
              <a:rPr lang="en-US" dirty="0"/>
              <a:t>) – </a:t>
            </a:r>
            <a:r>
              <a:rPr lang="en-US" dirty="0" err="1"/>
              <a:t>zoals</a:t>
            </a:r>
            <a:r>
              <a:rPr lang="en-US" dirty="0"/>
              <a:t> </a:t>
            </a:r>
            <a:r>
              <a:rPr lang="en-US" dirty="0" err="1"/>
              <a:t>een</a:t>
            </a:r>
            <a:r>
              <a:rPr lang="en-US" dirty="0"/>
              <a:t> ABI </a:t>
            </a:r>
            <a:r>
              <a:rPr lang="en-US" dirty="0" err="1"/>
              <a:t>onder</a:t>
            </a:r>
            <a:r>
              <a:rPr lang="en-US" dirty="0"/>
              <a:t> de AIFMD (</a:t>
            </a:r>
            <a:r>
              <a:rPr lang="en-US" dirty="0" err="1"/>
              <a:t>c.q</a:t>
            </a:r>
            <a:r>
              <a:rPr lang="en-US" dirty="0"/>
              <a:t>. </a:t>
            </a:r>
            <a:r>
              <a:rPr lang="en-US" dirty="0" err="1"/>
              <a:t>een</a:t>
            </a:r>
            <a:r>
              <a:rPr lang="en-US" dirty="0"/>
              <a:t> closed-end fonds)</a:t>
            </a:r>
          </a:p>
          <a:p>
            <a:pPr marL="808038" lvl="1" indent="-342900">
              <a:buFont typeface="+mj-lt"/>
              <a:buAutoNum type="arabicPeriod"/>
            </a:pPr>
            <a:r>
              <a:rPr lang="en-US" dirty="0"/>
              <a:t>Key Information Document (</a:t>
            </a:r>
            <a:r>
              <a:rPr lang="en-US" dirty="0" err="1"/>
              <a:t>Essentiële-Informatie</a:t>
            </a:r>
            <a:r>
              <a:rPr lang="en-US" dirty="0"/>
              <a:t> Document) </a:t>
            </a:r>
            <a:r>
              <a:rPr lang="en-US" dirty="0" err="1"/>
              <a:t>verplicht</a:t>
            </a:r>
            <a:r>
              <a:rPr lang="en-US" dirty="0"/>
              <a:t> </a:t>
            </a:r>
            <a:r>
              <a:rPr lang="en-US" dirty="0" err="1"/>
              <a:t>bij</a:t>
            </a:r>
            <a:r>
              <a:rPr lang="en-US" dirty="0"/>
              <a:t> </a:t>
            </a:r>
            <a:r>
              <a:rPr lang="en-US" dirty="0" err="1"/>
              <a:t>verstrekking</a:t>
            </a:r>
            <a:r>
              <a:rPr lang="en-US" dirty="0"/>
              <a:t> </a:t>
            </a:r>
            <a:r>
              <a:rPr lang="en-US" dirty="0" err="1"/>
              <a:t>aan</a:t>
            </a:r>
            <a:r>
              <a:rPr lang="en-US" dirty="0"/>
              <a:t> “</a:t>
            </a:r>
            <a:r>
              <a:rPr lang="en-US" dirty="0" err="1"/>
              <a:t>retailbeleggers</a:t>
            </a:r>
            <a:r>
              <a:rPr lang="en-US" dirty="0"/>
              <a:t>”  </a:t>
            </a:r>
          </a:p>
          <a:p>
            <a:pPr marL="808038" lvl="1" indent="-342900">
              <a:buFont typeface="+mj-lt"/>
              <a:buAutoNum type="arabicPeriod"/>
            </a:pPr>
            <a:r>
              <a:rPr lang="nl-NL" dirty="0"/>
              <a:t>Geldt zowel voor beheerders met een </a:t>
            </a:r>
            <a:r>
              <a:rPr lang="nl-NL" dirty="0" err="1"/>
              <a:t>AIFMDvergunning</a:t>
            </a:r>
            <a:r>
              <a:rPr lang="nl-NL" dirty="0"/>
              <a:t>, als voor “light regime” beheerders, al dan niet in het bezit van een </a:t>
            </a:r>
            <a:r>
              <a:rPr lang="nl-NL" dirty="0" err="1"/>
              <a:t>EuVECA</a:t>
            </a:r>
            <a:r>
              <a:rPr lang="nl-NL" dirty="0"/>
              <a:t> of </a:t>
            </a:r>
            <a:r>
              <a:rPr lang="nl-NL" dirty="0" err="1"/>
              <a:t>EuSEF</a:t>
            </a:r>
            <a:r>
              <a:rPr lang="nl-NL" dirty="0"/>
              <a:t> label</a:t>
            </a:r>
          </a:p>
          <a:p>
            <a:pPr marL="808038" lvl="1" indent="-342900">
              <a:buFont typeface="+mj-lt"/>
              <a:buAutoNum type="arabicPeriod"/>
            </a:pPr>
            <a:r>
              <a:rPr lang="nl-NL" dirty="0"/>
              <a:t>Beheerders met een AIFMD vergunning zijn vrijgesteld van de verplichting een EID op te stellen tot en met 31 december 2021, en niet toegestaan om voor het einde van deze overgangsperiode een EBI te vervangen door een EID (en nieuwe </a:t>
            </a:r>
            <a:r>
              <a:rPr lang="nl-NL" dirty="0" err="1"/>
              <a:t>ABI’s</a:t>
            </a:r>
            <a:r>
              <a:rPr lang="nl-NL" dirty="0"/>
              <a:t>?) (vergunninghouders die voor 100+ aanbieden en </a:t>
            </a:r>
            <a:r>
              <a:rPr lang="nl-NL" dirty="0" err="1"/>
              <a:t>retail</a:t>
            </a:r>
            <a:r>
              <a:rPr lang="nl-NL" dirty="0"/>
              <a:t> </a:t>
            </a:r>
            <a:r>
              <a:rPr lang="nl-NL" dirty="0" err="1"/>
              <a:t>closed</a:t>
            </a:r>
            <a:r>
              <a:rPr lang="nl-NL" dirty="0"/>
              <a:t>-end verhandelbare </a:t>
            </a:r>
            <a:r>
              <a:rPr lang="nl-NL" dirty="0" err="1"/>
              <a:t>ABI’s</a:t>
            </a:r>
            <a:r>
              <a:rPr lang="nl-NL" dirty="0"/>
              <a:t> </a:t>
            </a:r>
            <a:r>
              <a:rPr lang="nl-NL"/>
              <a:t>vallen onder PRIIPS)</a:t>
            </a:r>
            <a:endParaRPr lang="nl-NL" dirty="0"/>
          </a:p>
          <a:p>
            <a:pPr marL="808038" lvl="1" indent="-342900">
              <a:buFont typeface="+mj-lt"/>
              <a:buAutoNum type="arabicPeriod"/>
            </a:pPr>
            <a:endParaRPr lang="nl-NL" dirty="0"/>
          </a:p>
          <a:p>
            <a:pPr marL="808038" lvl="1" indent="-342900">
              <a:buFont typeface="+mj-lt"/>
              <a:buAutoNum type="arabicPeriod"/>
            </a:pPr>
            <a:endParaRPr lang="nl-NL" dirty="0"/>
          </a:p>
          <a:p>
            <a:pPr marL="808038" lvl="1" indent="-342900">
              <a:buFont typeface="+mj-lt"/>
              <a:buAutoNum type="arabicPeriod"/>
            </a:pPr>
            <a:endParaRPr lang="nl-NL" dirty="0"/>
          </a:p>
          <a:p>
            <a:pPr lvl="2">
              <a:buFont typeface="Arial" panose="020B0604020202020204" pitchFamily="34" charset="0"/>
              <a:buChar char="•"/>
            </a:pPr>
            <a:endParaRPr lang="nl-NL" sz="1400" dirty="0"/>
          </a:p>
        </p:txBody>
      </p:sp>
      <p:sp>
        <p:nvSpPr>
          <p:cNvPr id="4" name="Tijdelijke aanduiding voor dianummer 3"/>
          <p:cNvSpPr>
            <a:spLocks noGrp="1"/>
          </p:cNvSpPr>
          <p:nvPr>
            <p:ph type="sldNum" sz="quarter" idx="10"/>
          </p:nvPr>
        </p:nvSpPr>
        <p:spPr/>
        <p:txBody>
          <a:bodyPr/>
          <a:lstStyle/>
          <a:p>
            <a:r>
              <a:rPr lang="en-US" altLang="nl-NL">
                <a:solidFill>
                  <a:srgbClr val="3E3D40"/>
                </a:solidFill>
              </a:rPr>
              <a:t> | </a:t>
            </a:r>
            <a:fld id="{DC211146-4C2C-46A0-AE91-CDFFF53CC91A}" type="datetime1">
              <a:rPr lang="en-US" altLang="nl-NL" smtClean="0">
                <a:solidFill>
                  <a:srgbClr val="3E3D40"/>
                </a:solidFill>
              </a:rPr>
              <a:pPr/>
              <a:t>29-09-2020</a:t>
            </a:fld>
            <a:r>
              <a:rPr lang="en-US" altLang="nl-NL">
                <a:solidFill>
                  <a:srgbClr val="3E3D40"/>
                </a:solidFill>
              </a:rPr>
              <a:t> | pag </a:t>
            </a:r>
            <a:fld id="{164D89D1-16FD-40B3-AD22-1F418E8B3687}" type="slidenum">
              <a:rPr lang="en-US" altLang="nl-NL" smtClean="0">
                <a:solidFill>
                  <a:srgbClr val="3E3D40"/>
                </a:solidFill>
              </a:rPr>
              <a:pPr/>
              <a:t>3</a:t>
            </a:fld>
            <a:endParaRPr lang="en-US" altLang="nl-NL">
              <a:solidFill>
                <a:srgbClr val="3E3D40"/>
              </a:solidFill>
            </a:endParaRPr>
          </a:p>
        </p:txBody>
      </p:sp>
    </p:spTree>
    <p:extLst>
      <p:ext uri="{BB962C8B-B14F-4D97-AF65-F5344CB8AC3E}">
        <p14:creationId xmlns:p14="http://schemas.microsoft.com/office/powerpoint/2010/main" val="1712780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Uitgangspunten</a:t>
            </a:r>
          </a:p>
        </p:txBody>
      </p:sp>
      <p:sp>
        <p:nvSpPr>
          <p:cNvPr id="3" name="Tijdelijke aanduiding voor inhoud 2"/>
          <p:cNvSpPr>
            <a:spLocks noGrp="1"/>
          </p:cNvSpPr>
          <p:nvPr>
            <p:ph idx="1"/>
          </p:nvPr>
        </p:nvSpPr>
        <p:spPr>
          <a:xfrm>
            <a:off x="1014943" y="1227138"/>
            <a:ext cx="10160000" cy="4337050"/>
          </a:xfrm>
        </p:spPr>
        <p:txBody>
          <a:bodyPr/>
          <a:lstStyle/>
          <a:p>
            <a:pPr marL="808038" lvl="1" indent="-342900">
              <a:buFont typeface="+mj-lt"/>
              <a:buAutoNum type="arabicPeriod"/>
            </a:pPr>
            <a:r>
              <a:rPr lang="nl-NL" dirty="0"/>
              <a:t>Van toepassing op alle producten, ongeacht hun vorm of opbouw, die zijn ontworpen om beleggingskansen te verschaffen en waarbij het terug te betalen bedrag onderhevig is aan schommelingen in referentiewaarden of prestaties van activa die niet rechtstreeks door de belegger worden gekocht</a:t>
            </a:r>
          </a:p>
          <a:p>
            <a:pPr marL="808038" lvl="1" indent="-342900">
              <a:buFont typeface="+mj-lt"/>
              <a:buAutoNum type="arabicPeriod"/>
            </a:pPr>
            <a:r>
              <a:rPr lang="nl-NL" dirty="0"/>
              <a:t>EID dient de belegger een beter inzicht in de risico’s, kosten en het beoogd rendement te geven, zodat hij verschillende producten kan vergelijken</a:t>
            </a:r>
          </a:p>
          <a:p>
            <a:pPr marL="808038" lvl="1" indent="-342900">
              <a:buFont typeface="+mj-lt"/>
              <a:buAutoNum type="arabicPeriod"/>
            </a:pPr>
            <a:r>
              <a:rPr lang="nl-NL" dirty="0"/>
              <a:t>Ter voorkoming van onvoorziene verliezen</a:t>
            </a:r>
          </a:p>
          <a:p>
            <a:pPr marL="808038" lvl="1" indent="-342900">
              <a:buFont typeface="+mj-lt"/>
              <a:buAutoNum type="arabicPeriod"/>
            </a:pPr>
            <a:r>
              <a:rPr lang="nl-NL" dirty="0"/>
              <a:t>Ter bescherming van de belegger en een voorwaarde om het vertrouwen van </a:t>
            </a:r>
            <a:r>
              <a:rPr lang="nl-NL" dirty="0" err="1"/>
              <a:t>retailbeleggers</a:t>
            </a:r>
            <a:r>
              <a:rPr lang="nl-NL" dirty="0"/>
              <a:t> in de financiële markt te herstellen, vooral in de nasleep van de financiële crisis</a:t>
            </a:r>
          </a:p>
          <a:p>
            <a:pPr marL="808038" lvl="1" indent="-342900">
              <a:buFont typeface="+mj-lt"/>
              <a:buAutoNum type="arabicPeriod"/>
            </a:pPr>
            <a:r>
              <a:rPr lang="nl-NL" dirty="0"/>
              <a:t>Een vast model, opgenomen in de Gedelegeerde Verordening</a:t>
            </a:r>
          </a:p>
          <a:p>
            <a:pPr marL="808038" lvl="1" indent="-342900">
              <a:buFont typeface="+mj-lt"/>
              <a:buAutoNum type="arabicPeriod"/>
            </a:pPr>
            <a:r>
              <a:rPr lang="nl-NL" dirty="0"/>
              <a:t>Geen verschillende modellen voor </a:t>
            </a:r>
            <a:r>
              <a:rPr lang="nl-NL" dirty="0" err="1"/>
              <a:t>open-end</a:t>
            </a:r>
            <a:r>
              <a:rPr lang="nl-NL" dirty="0"/>
              <a:t> en </a:t>
            </a:r>
            <a:r>
              <a:rPr lang="nl-NL" dirty="0" err="1"/>
              <a:t>closed</a:t>
            </a:r>
            <a:r>
              <a:rPr lang="nl-NL" dirty="0"/>
              <a:t>-end fondsen</a:t>
            </a:r>
          </a:p>
          <a:p>
            <a:pPr marL="808038" lvl="1" indent="-342900">
              <a:buFont typeface="+mj-lt"/>
              <a:buAutoNum type="arabicPeriod"/>
            </a:pPr>
            <a:endParaRPr lang="nl-NL" dirty="0"/>
          </a:p>
          <a:p>
            <a:pPr marL="808038" lvl="1" indent="-342900">
              <a:buFont typeface="+mj-lt"/>
              <a:buAutoNum type="arabicPeriod"/>
            </a:pPr>
            <a:endParaRPr lang="nl-NL" dirty="0"/>
          </a:p>
          <a:p>
            <a:pPr marL="808038" lvl="1" indent="-342900">
              <a:buFont typeface="+mj-lt"/>
              <a:buAutoNum type="arabicPeriod"/>
            </a:pPr>
            <a:endParaRPr lang="nl-NL" dirty="0"/>
          </a:p>
          <a:p>
            <a:pPr marL="808038" lvl="1" indent="-342900">
              <a:buFont typeface="+mj-lt"/>
              <a:buAutoNum type="arabicPeriod"/>
            </a:pPr>
            <a:endParaRPr lang="nl-NL" dirty="0"/>
          </a:p>
          <a:p>
            <a:pPr lvl="2">
              <a:buFont typeface="Arial" panose="020B0604020202020204" pitchFamily="34" charset="0"/>
              <a:buChar char="•"/>
            </a:pPr>
            <a:endParaRPr lang="nl-NL" sz="1400" dirty="0"/>
          </a:p>
        </p:txBody>
      </p:sp>
      <p:sp>
        <p:nvSpPr>
          <p:cNvPr id="4" name="Tijdelijke aanduiding voor dianummer 3"/>
          <p:cNvSpPr>
            <a:spLocks noGrp="1"/>
          </p:cNvSpPr>
          <p:nvPr>
            <p:ph type="sldNum" sz="quarter" idx="10"/>
          </p:nvPr>
        </p:nvSpPr>
        <p:spPr/>
        <p:txBody>
          <a:bodyPr/>
          <a:lstStyle/>
          <a:p>
            <a:r>
              <a:rPr lang="en-US" altLang="nl-NL">
                <a:solidFill>
                  <a:srgbClr val="3E3D40"/>
                </a:solidFill>
              </a:rPr>
              <a:t> | </a:t>
            </a:r>
            <a:fld id="{DC211146-4C2C-46A0-AE91-CDFFF53CC91A}" type="datetime1">
              <a:rPr lang="en-US" altLang="nl-NL" smtClean="0">
                <a:solidFill>
                  <a:srgbClr val="3E3D40"/>
                </a:solidFill>
              </a:rPr>
              <a:pPr/>
              <a:t>29-09-2020</a:t>
            </a:fld>
            <a:r>
              <a:rPr lang="en-US" altLang="nl-NL">
                <a:solidFill>
                  <a:srgbClr val="3E3D40"/>
                </a:solidFill>
              </a:rPr>
              <a:t> | pag </a:t>
            </a:r>
            <a:fld id="{164D89D1-16FD-40B3-AD22-1F418E8B3687}" type="slidenum">
              <a:rPr lang="en-US" altLang="nl-NL" smtClean="0">
                <a:solidFill>
                  <a:srgbClr val="3E3D40"/>
                </a:solidFill>
              </a:rPr>
              <a:pPr/>
              <a:t>4</a:t>
            </a:fld>
            <a:endParaRPr lang="en-US" altLang="nl-NL">
              <a:solidFill>
                <a:srgbClr val="3E3D40"/>
              </a:solidFill>
            </a:endParaRPr>
          </a:p>
        </p:txBody>
      </p:sp>
    </p:spTree>
    <p:extLst>
      <p:ext uri="{BB962C8B-B14F-4D97-AF65-F5344CB8AC3E}">
        <p14:creationId xmlns:p14="http://schemas.microsoft.com/office/powerpoint/2010/main" val="148747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Het KID – de vorm en beschikbaarstelling</a:t>
            </a:r>
          </a:p>
        </p:txBody>
      </p:sp>
      <p:sp>
        <p:nvSpPr>
          <p:cNvPr id="3" name="Tijdelijke aanduiding voor inhoud 2"/>
          <p:cNvSpPr>
            <a:spLocks noGrp="1"/>
          </p:cNvSpPr>
          <p:nvPr>
            <p:ph idx="1"/>
          </p:nvPr>
        </p:nvSpPr>
        <p:spPr>
          <a:xfrm>
            <a:off x="1014943" y="1227138"/>
            <a:ext cx="10160000" cy="4337050"/>
          </a:xfrm>
        </p:spPr>
        <p:txBody>
          <a:bodyPr/>
          <a:lstStyle/>
          <a:p>
            <a:pPr marL="808038" lvl="1" indent="-342900">
              <a:buFont typeface="+mj-lt"/>
              <a:buAutoNum type="arabicPeriod"/>
            </a:pPr>
            <a:r>
              <a:rPr lang="nl-NL" dirty="0"/>
              <a:t>NVP document:</a:t>
            </a:r>
          </a:p>
          <a:p>
            <a:pPr marL="1216025" lvl="2" indent="-342900">
              <a:buFont typeface="+mj-lt"/>
              <a:buAutoNum type="alphaLcParenR"/>
            </a:pPr>
            <a:r>
              <a:rPr lang="nl-NL" dirty="0"/>
              <a:t>Instructie over het waarom en het gebruik, voetnoten met technische informatie</a:t>
            </a:r>
          </a:p>
          <a:p>
            <a:pPr marL="1216025" lvl="2" indent="-342900">
              <a:buFont typeface="+mj-lt"/>
              <a:buAutoNum type="alphaLcParenR"/>
            </a:pPr>
            <a:r>
              <a:rPr lang="nl-NL" dirty="0"/>
              <a:t>EID template, eindnoten</a:t>
            </a:r>
          </a:p>
          <a:p>
            <a:pPr marL="808038" lvl="1" indent="-342900">
              <a:buFont typeface="+mj-lt"/>
              <a:buAutoNum type="arabicPeriod"/>
            </a:pPr>
            <a:r>
              <a:rPr lang="nl-NL" dirty="0"/>
              <a:t>Vorm:</a:t>
            </a:r>
          </a:p>
          <a:p>
            <a:pPr marL="1216025" lvl="2" indent="-342900">
              <a:buFont typeface="+mj-lt"/>
              <a:buAutoNum type="alphaLcParenR"/>
            </a:pPr>
            <a:r>
              <a:rPr lang="nl-NL" dirty="0"/>
              <a:t>Max 3 pagina’s A4</a:t>
            </a:r>
          </a:p>
          <a:p>
            <a:pPr marL="1216025" lvl="2" indent="-342900">
              <a:buFont typeface="+mj-lt"/>
              <a:buAutoNum type="alphaLcParenR"/>
            </a:pPr>
            <a:r>
              <a:rPr lang="nl-NL" dirty="0"/>
              <a:t>Geen verwijzing naar marketing materiaal</a:t>
            </a:r>
          </a:p>
          <a:p>
            <a:pPr marL="1216025" lvl="2" indent="-342900">
              <a:buFont typeface="+mj-lt"/>
              <a:buAutoNum type="alphaLcParenR"/>
            </a:pPr>
            <a:r>
              <a:rPr lang="nl-NL" dirty="0"/>
              <a:t>In het Nederlands </a:t>
            </a:r>
          </a:p>
          <a:p>
            <a:pPr marL="808038" lvl="1" indent="-342900">
              <a:buFont typeface="+mj-lt"/>
              <a:buAutoNum type="arabicPeriod"/>
            </a:pPr>
            <a:r>
              <a:rPr lang="nl-NL" dirty="0"/>
              <a:t>In marketingcommunicatie wordt vermeld dat er een EID beschikbaar is:</a:t>
            </a:r>
          </a:p>
          <a:p>
            <a:pPr marL="1216025" lvl="2" indent="-342900">
              <a:buFont typeface="+mj-lt"/>
              <a:buAutoNum type="alphaLcParenR"/>
            </a:pPr>
            <a:r>
              <a:rPr lang="nl-NL" dirty="0"/>
              <a:t>Op papier</a:t>
            </a:r>
          </a:p>
          <a:p>
            <a:pPr marL="1216025" lvl="2" indent="-342900">
              <a:buFont typeface="+mj-lt"/>
              <a:buAutoNum type="alphaLcParenR"/>
            </a:pPr>
            <a:r>
              <a:rPr lang="nl-NL" dirty="0"/>
              <a:t>Op een andere duurzame drager, of</a:t>
            </a:r>
          </a:p>
          <a:p>
            <a:pPr marL="1216025" lvl="2" indent="-342900">
              <a:buFont typeface="+mj-lt"/>
              <a:buAutoNum type="alphaLcParenR"/>
            </a:pPr>
            <a:r>
              <a:rPr lang="nl-NL" dirty="0"/>
              <a:t>Op de website</a:t>
            </a:r>
          </a:p>
          <a:p>
            <a:pPr marL="808038" lvl="1" indent="-342900">
              <a:buFont typeface="+mj-lt"/>
              <a:buAutoNum type="arabicPeriod"/>
            </a:pPr>
            <a:r>
              <a:rPr lang="nl-NL" dirty="0"/>
              <a:t>Het EID hoeft niet voorafgaand aan de AFM te worden verstrekt</a:t>
            </a:r>
          </a:p>
          <a:p>
            <a:pPr marL="808038" lvl="1" indent="-342900">
              <a:buFont typeface="+mj-lt"/>
              <a:buAutoNum type="arabicPeriod"/>
            </a:pPr>
            <a:r>
              <a:rPr lang="nl-NL" dirty="0"/>
              <a:t>Evaluatie bij belangrijke wijzigingen, of na 12 maanden</a:t>
            </a:r>
          </a:p>
          <a:p>
            <a:pPr marL="808038" lvl="1" indent="-342900">
              <a:buFont typeface="+mj-lt"/>
              <a:buAutoNum type="arabicPeriod"/>
            </a:pPr>
            <a:endParaRPr lang="nl-NL" dirty="0"/>
          </a:p>
          <a:p>
            <a:pPr marL="808038" lvl="1" indent="-342900">
              <a:buFont typeface="+mj-lt"/>
              <a:buAutoNum type="arabicPeriod"/>
            </a:pPr>
            <a:endParaRPr lang="nl-NL" dirty="0"/>
          </a:p>
          <a:p>
            <a:pPr marL="808038" lvl="1" indent="-342900">
              <a:buFont typeface="+mj-lt"/>
              <a:buAutoNum type="arabicPeriod"/>
            </a:pPr>
            <a:endParaRPr lang="nl-NL" dirty="0"/>
          </a:p>
          <a:p>
            <a:pPr lvl="2">
              <a:buFont typeface="Arial" panose="020B0604020202020204" pitchFamily="34" charset="0"/>
              <a:buChar char="•"/>
            </a:pPr>
            <a:endParaRPr lang="nl-NL" sz="1400" dirty="0"/>
          </a:p>
        </p:txBody>
      </p:sp>
      <p:sp>
        <p:nvSpPr>
          <p:cNvPr id="4" name="Tijdelijke aanduiding voor dianummer 3"/>
          <p:cNvSpPr>
            <a:spLocks noGrp="1"/>
          </p:cNvSpPr>
          <p:nvPr>
            <p:ph type="sldNum" sz="quarter" idx="10"/>
          </p:nvPr>
        </p:nvSpPr>
        <p:spPr/>
        <p:txBody>
          <a:bodyPr/>
          <a:lstStyle/>
          <a:p>
            <a:r>
              <a:rPr lang="en-US" altLang="nl-NL">
                <a:solidFill>
                  <a:srgbClr val="3E3D40"/>
                </a:solidFill>
              </a:rPr>
              <a:t> | </a:t>
            </a:r>
            <a:fld id="{DC211146-4C2C-46A0-AE91-CDFFF53CC91A}" type="datetime1">
              <a:rPr lang="en-US" altLang="nl-NL" smtClean="0">
                <a:solidFill>
                  <a:srgbClr val="3E3D40"/>
                </a:solidFill>
              </a:rPr>
              <a:pPr/>
              <a:t>29-09-2020</a:t>
            </a:fld>
            <a:r>
              <a:rPr lang="en-US" altLang="nl-NL">
                <a:solidFill>
                  <a:srgbClr val="3E3D40"/>
                </a:solidFill>
              </a:rPr>
              <a:t> | pag </a:t>
            </a:r>
            <a:fld id="{164D89D1-16FD-40B3-AD22-1F418E8B3687}" type="slidenum">
              <a:rPr lang="en-US" altLang="nl-NL" smtClean="0">
                <a:solidFill>
                  <a:srgbClr val="3E3D40"/>
                </a:solidFill>
              </a:rPr>
              <a:pPr/>
              <a:t>5</a:t>
            </a:fld>
            <a:endParaRPr lang="en-US" altLang="nl-NL">
              <a:solidFill>
                <a:srgbClr val="3E3D40"/>
              </a:solidFill>
            </a:endParaRPr>
          </a:p>
        </p:txBody>
      </p:sp>
    </p:spTree>
    <p:extLst>
      <p:ext uri="{BB962C8B-B14F-4D97-AF65-F5344CB8AC3E}">
        <p14:creationId xmlns:p14="http://schemas.microsoft.com/office/powerpoint/2010/main" val="2013259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Het KID – de inhoud</a:t>
            </a:r>
          </a:p>
        </p:txBody>
      </p:sp>
      <p:sp>
        <p:nvSpPr>
          <p:cNvPr id="3" name="Tijdelijke aanduiding voor inhoud 2"/>
          <p:cNvSpPr>
            <a:spLocks noGrp="1"/>
          </p:cNvSpPr>
          <p:nvPr>
            <p:ph idx="1"/>
          </p:nvPr>
        </p:nvSpPr>
        <p:spPr>
          <a:xfrm>
            <a:off x="1014943" y="1227138"/>
            <a:ext cx="10160000" cy="4337050"/>
          </a:xfrm>
        </p:spPr>
        <p:txBody>
          <a:bodyPr/>
          <a:lstStyle/>
          <a:p>
            <a:pPr marL="808038" lvl="1" indent="-342900">
              <a:buFont typeface="+mj-lt"/>
              <a:buAutoNum type="arabicPeriod"/>
            </a:pPr>
            <a:r>
              <a:rPr lang="nl-NL" dirty="0"/>
              <a:t>Doel</a:t>
            </a:r>
          </a:p>
          <a:p>
            <a:pPr marL="808038" lvl="1" indent="-342900">
              <a:buFont typeface="+mj-lt"/>
              <a:buAutoNum type="arabicPeriod"/>
            </a:pPr>
            <a:r>
              <a:rPr lang="nl-NL" dirty="0"/>
              <a:t>Product</a:t>
            </a:r>
          </a:p>
          <a:p>
            <a:pPr marL="808038" lvl="1" indent="-342900">
              <a:buFont typeface="+mj-lt"/>
              <a:buAutoNum type="arabicPeriod"/>
            </a:pPr>
            <a:r>
              <a:rPr lang="nl-NL" dirty="0"/>
              <a:t>Waarschuwing</a:t>
            </a:r>
          </a:p>
          <a:p>
            <a:pPr marL="808038" lvl="1" indent="-342900">
              <a:buFont typeface="+mj-lt"/>
              <a:buAutoNum type="arabicPeriod"/>
            </a:pPr>
            <a:r>
              <a:rPr lang="nl-NL" dirty="0"/>
              <a:t>Wat is dit voor een product? (Soort, doelstellingen, op wie PRIIP is gericht)</a:t>
            </a:r>
          </a:p>
          <a:p>
            <a:pPr marL="808038" lvl="1" indent="-342900">
              <a:buFont typeface="+mj-lt"/>
              <a:buAutoNum type="arabicPeriod"/>
            </a:pPr>
            <a:r>
              <a:rPr lang="nl-NL" dirty="0"/>
              <a:t>Wat zijn de risico’s en wat kan ik ervoor terugkrijgen? (Risico indicator en prestatie scenario’s)</a:t>
            </a:r>
          </a:p>
          <a:p>
            <a:pPr marL="808038" lvl="1" indent="-342900">
              <a:buFont typeface="+mj-lt"/>
              <a:buAutoNum type="arabicPeriod"/>
            </a:pPr>
            <a:r>
              <a:rPr lang="nl-NL" dirty="0"/>
              <a:t>Wat gebeurt er als de Beheerder niet kan uitbetalen?</a:t>
            </a:r>
          </a:p>
          <a:p>
            <a:pPr marL="808038" lvl="1" indent="-342900">
              <a:buFont typeface="+mj-lt"/>
              <a:buAutoNum type="arabicPeriod"/>
            </a:pPr>
            <a:r>
              <a:rPr lang="nl-NL" dirty="0"/>
              <a:t>Wat zijn de kosten? (Kosten in de loop van de tijd, samenstelling van de kosten)</a:t>
            </a:r>
          </a:p>
          <a:p>
            <a:pPr marL="808038" lvl="1" indent="-342900">
              <a:buFont typeface="+mj-lt"/>
              <a:buAutoNum type="arabicPeriod"/>
            </a:pPr>
            <a:r>
              <a:rPr lang="nl-NL" dirty="0"/>
              <a:t>Hoe lang moet ik het houden en kan ik er eerder geld uit halen?</a:t>
            </a:r>
          </a:p>
          <a:p>
            <a:pPr marL="808038" lvl="1" indent="-342900">
              <a:buFont typeface="+mj-lt"/>
              <a:buAutoNum type="arabicPeriod"/>
            </a:pPr>
            <a:r>
              <a:rPr lang="nl-NL" dirty="0"/>
              <a:t>Hoe kan ik een klacht indienen?</a:t>
            </a:r>
          </a:p>
          <a:p>
            <a:pPr marL="808038" lvl="1" indent="-342900">
              <a:buFont typeface="+mj-lt"/>
              <a:buAutoNum type="arabicPeriod"/>
            </a:pPr>
            <a:r>
              <a:rPr lang="nl-NL" dirty="0"/>
              <a:t> Andere nuttige informatie</a:t>
            </a:r>
          </a:p>
          <a:p>
            <a:pPr marL="808038" lvl="1" indent="-342900">
              <a:buFont typeface="+mj-lt"/>
              <a:buAutoNum type="arabicPeriod"/>
            </a:pPr>
            <a:endParaRPr lang="nl-NL" dirty="0"/>
          </a:p>
          <a:p>
            <a:pPr lvl="2">
              <a:buFont typeface="Arial" panose="020B0604020202020204" pitchFamily="34" charset="0"/>
              <a:buChar char="•"/>
            </a:pPr>
            <a:endParaRPr lang="nl-NL" sz="1400" dirty="0"/>
          </a:p>
        </p:txBody>
      </p:sp>
      <p:sp>
        <p:nvSpPr>
          <p:cNvPr id="4" name="Tijdelijke aanduiding voor dianummer 3"/>
          <p:cNvSpPr>
            <a:spLocks noGrp="1"/>
          </p:cNvSpPr>
          <p:nvPr>
            <p:ph type="sldNum" sz="quarter" idx="10"/>
          </p:nvPr>
        </p:nvSpPr>
        <p:spPr/>
        <p:txBody>
          <a:bodyPr/>
          <a:lstStyle/>
          <a:p>
            <a:r>
              <a:rPr lang="en-US" altLang="nl-NL">
                <a:solidFill>
                  <a:srgbClr val="3E3D40"/>
                </a:solidFill>
              </a:rPr>
              <a:t> | </a:t>
            </a:r>
            <a:fld id="{DC211146-4C2C-46A0-AE91-CDFFF53CC91A}" type="datetime1">
              <a:rPr lang="en-US" altLang="nl-NL" smtClean="0">
                <a:solidFill>
                  <a:srgbClr val="3E3D40"/>
                </a:solidFill>
              </a:rPr>
              <a:pPr/>
              <a:t>29-09-2020</a:t>
            </a:fld>
            <a:r>
              <a:rPr lang="en-US" altLang="nl-NL">
                <a:solidFill>
                  <a:srgbClr val="3E3D40"/>
                </a:solidFill>
              </a:rPr>
              <a:t> | pag </a:t>
            </a:r>
            <a:fld id="{164D89D1-16FD-40B3-AD22-1F418E8B3687}" type="slidenum">
              <a:rPr lang="en-US" altLang="nl-NL" smtClean="0">
                <a:solidFill>
                  <a:srgbClr val="3E3D40"/>
                </a:solidFill>
              </a:rPr>
              <a:pPr/>
              <a:t>6</a:t>
            </a:fld>
            <a:endParaRPr lang="en-US" altLang="nl-NL">
              <a:solidFill>
                <a:srgbClr val="3E3D40"/>
              </a:solidFill>
            </a:endParaRPr>
          </a:p>
        </p:txBody>
      </p:sp>
    </p:spTree>
    <p:extLst>
      <p:ext uri="{BB962C8B-B14F-4D97-AF65-F5344CB8AC3E}">
        <p14:creationId xmlns:p14="http://schemas.microsoft.com/office/powerpoint/2010/main" val="1846741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Het KID – wijzigingen?</a:t>
            </a:r>
          </a:p>
        </p:txBody>
      </p:sp>
      <p:sp>
        <p:nvSpPr>
          <p:cNvPr id="3" name="Tijdelijke aanduiding voor inhoud 2"/>
          <p:cNvSpPr>
            <a:spLocks noGrp="1"/>
          </p:cNvSpPr>
          <p:nvPr>
            <p:ph idx="1"/>
          </p:nvPr>
        </p:nvSpPr>
        <p:spPr>
          <a:xfrm>
            <a:off x="1014943" y="1227138"/>
            <a:ext cx="10160000" cy="4337050"/>
          </a:xfrm>
        </p:spPr>
        <p:txBody>
          <a:bodyPr/>
          <a:lstStyle/>
          <a:p>
            <a:pPr marL="808038" lvl="1" indent="-342900">
              <a:buFont typeface="+mj-lt"/>
              <a:buAutoNum type="arabicPeriod"/>
            </a:pPr>
            <a:r>
              <a:rPr lang="en-US" dirty="0"/>
              <a:t>Draft Final Report following consultation on draft regulatory technical standards to amend the PRIIPs KID van de ESA’s (EBA, EIOPA en ESMA) van 30 </a:t>
            </a:r>
            <a:r>
              <a:rPr lang="en-US" dirty="0" err="1"/>
              <a:t>juni</a:t>
            </a:r>
            <a:r>
              <a:rPr lang="en-US" dirty="0"/>
              <a:t> 2020</a:t>
            </a:r>
          </a:p>
          <a:p>
            <a:pPr marL="808038" lvl="1" indent="-342900">
              <a:buFont typeface="+mj-lt"/>
              <a:buAutoNum type="arabicPeriod"/>
            </a:pPr>
            <a:r>
              <a:rPr lang="nl-NL" dirty="0"/>
              <a:t>Consumer </a:t>
            </a:r>
            <a:r>
              <a:rPr lang="nl-NL" dirty="0" err="1"/>
              <a:t>testing</a:t>
            </a:r>
            <a:endParaRPr lang="nl-NL" dirty="0"/>
          </a:p>
          <a:p>
            <a:pPr marL="808038" lvl="1" indent="-342900">
              <a:buFont typeface="+mj-lt"/>
              <a:buAutoNum type="arabicPeriod"/>
            </a:pPr>
            <a:r>
              <a:rPr lang="en-US" dirty="0"/>
              <a:t>The recommendation of the ESAs is to avoid the coexistence of the PRIIPs KID and the UCITS KIID</a:t>
            </a:r>
            <a:endParaRPr lang="nl-NL" dirty="0"/>
          </a:p>
          <a:p>
            <a:pPr lvl="2">
              <a:buFont typeface="Arial" panose="020B0604020202020204" pitchFamily="34" charset="0"/>
              <a:buChar char="•"/>
            </a:pPr>
            <a:endParaRPr lang="nl-NL" sz="1400" dirty="0"/>
          </a:p>
        </p:txBody>
      </p:sp>
      <p:sp>
        <p:nvSpPr>
          <p:cNvPr id="4" name="Tijdelijke aanduiding voor dianummer 3"/>
          <p:cNvSpPr>
            <a:spLocks noGrp="1"/>
          </p:cNvSpPr>
          <p:nvPr>
            <p:ph type="sldNum" sz="quarter" idx="10"/>
          </p:nvPr>
        </p:nvSpPr>
        <p:spPr/>
        <p:txBody>
          <a:bodyPr/>
          <a:lstStyle/>
          <a:p>
            <a:r>
              <a:rPr lang="en-US" altLang="nl-NL">
                <a:solidFill>
                  <a:srgbClr val="3E3D40"/>
                </a:solidFill>
              </a:rPr>
              <a:t> | </a:t>
            </a:r>
            <a:fld id="{DC211146-4C2C-46A0-AE91-CDFFF53CC91A}" type="datetime1">
              <a:rPr lang="en-US" altLang="nl-NL" smtClean="0">
                <a:solidFill>
                  <a:srgbClr val="3E3D40"/>
                </a:solidFill>
              </a:rPr>
              <a:pPr/>
              <a:t>29-09-2020</a:t>
            </a:fld>
            <a:r>
              <a:rPr lang="en-US" altLang="nl-NL">
                <a:solidFill>
                  <a:srgbClr val="3E3D40"/>
                </a:solidFill>
              </a:rPr>
              <a:t> | pag </a:t>
            </a:r>
            <a:fld id="{164D89D1-16FD-40B3-AD22-1F418E8B3687}" type="slidenum">
              <a:rPr lang="en-US" altLang="nl-NL" smtClean="0">
                <a:solidFill>
                  <a:srgbClr val="3E3D40"/>
                </a:solidFill>
              </a:rPr>
              <a:pPr/>
              <a:t>7</a:t>
            </a:fld>
            <a:endParaRPr lang="en-US" altLang="nl-NL">
              <a:solidFill>
                <a:srgbClr val="3E3D40"/>
              </a:solidFill>
            </a:endParaRPr>
          </a:p>
        </p:txBody>
      </p:sp>
    </p:spTree>
    <p:extLst>
      <p:ext uri="{BB962C8B-B14F-4D97-AF65-F5344CB8AC3E}">
        <p14:creationId xmlns:p14="http://schemas.microsoft.com/office/powerpoint/2010/main" val="298421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Vragen</a:t>
            </a:r>
          </a:p>
        </p:txBody>
      </p:sp>
      <p:sp>
        <p:nvSpPr>
          <p:cNvPr id="3" name="Tijdelijke aanduiding voor inhoud 2"/>
          <p:cNvSpPr>
            <a:spLocks noGrp="1"/>
          </p:cNvSpPr>
          <p:nvPr>
            <p:ph idx="1"/>
          </p:nvPr>
        </p:nvSpPr>
        <p:spPr>
          <a:xfrm>
            <a:off x="1014943" y="1227138"/>
            <a:ext cx="10160000" cy="4337050"/>
          </a:xfrm>
        </p:spPr>
        <p:txBody>
          <a:bodyPr/>
          <a:lstStyle/>
          <a:p>
            <a:pPr marL="808038" lvl="1" indent="-342900">
              <a:buFont typeface="+mj-lt"/>
              <a:buAutoNum type="arabicPeriod"/>
            </a:pPr>
            <a:endParaRPr lang="nl-NL" dirty="0"/>
          </a:p>
          <a:p>
            <a:pPr marL="808038" lvl="1" indent="-342900">
              <a:buFont typeface="+mj-lt"/>
              <a:buAutoNum type="arabicPeriod"/>
            </a:pPr>
            <a:endParaRPr lang="nl-NL" dirty="0"/>
          </a:p>
          <a:p>
            <a:pPr marL="808038" lvl="1" indent="-342900">
              <a:buFont typeface="+mj-lt"/>
              <a:buAutoNum type="arabicPeriod"/>
            </a:pPr>
            <a:endParaRPr lang="nl-NL" dirty="0"/>
          </a:p>
          <a:p>
            <a:pPr lvl="2">
              <a:buFont typeface="Arial" panose="020B0604020202020204" pitchFamily="34" charset="0"/>
              <a:buChar char="•"/>
            </a:pPr>
            <a:endParaRPr lang="nl-NL" sz="1400" dirty="0"/>
          </a:p>
        </p:txBody>
      </p:sp>
      <p:sp>
        <p:nvSpPr>
          <p:cNvPr id="4" name="Tijdelijke aanduiding voor dianummer 3"/>
          <p:cNvSpPr>
            <a:spLocks noGrp="1"/>
          </p:cNvSpPr>
          <p:nvPr>
            <p:ph type="sldNum" sz="quarter" idx="10"/>
          </p:nvPr>
        </p:nvSpPr>
        <p:spPr/>
        <p:txBody>
          <a:bodyPr/>
          <a:lstStyle/>
          <a:p>
            <a:r>
              <a:rPr lang="en-US" altLang="nl-NL">
                <a:solidFill>
                  <a:srgbClr val="3E3D40"/>
                </a:solidFill>
              </a:rPr>
              <a:t> | </a:t>
            </a:r>
            <a:fld id="{DC211146-4C2C-46A0-AE91-CDFFF53CC91A}" type="datetime1">
              <a:rPr lang="en-US" altLang="nl-NL" smtClean="0">
                <a:solidFill>
                  <a:srgbClr val="3E3D40"/>
                </a:solidFill>
              </a:rPr>
              <a:pPr/>
              <a:t>29-09-2020</a:t>
            </a:fld>
            <a:r>
              <a:rPr lang="en-US" altLang="nl-NL">
                <a:solidFill>
                  <a:srgbClr val="3E3D40"/>
                </a:solidFill>
              </a:rPr>
              <a:t> | pag </a:t>
            </a:r>
            <a:fld id="{164D89D1-16FD-40B3-AD22-1F418E8B3687}" type="slidenum">
              <a:rPr lang="en-US" altLang="nl-NL" smtClean="0">
                <a:solidFill>
                  <a:srgbClr val="3E3D40"/>
                </a:solidFill>
              </a:rPr>
              <a:pPr/>
              <a:t>8</a:t>
            </a:fld>
            <a:endParaRPr lang="en-US" altLang="nl-NL">
              <a:solidFill>
                <a:srgbClr val="3E3D40"/>
              </a:solidFill>
            </a:endParaRPr>
          </a:p>
        </p:txBody>
      </p:sp>
    </p:spTree>
    <p:extLst>
      <p:ext uri="{BB962C8B-B14F-4D97-AF65-F5344CB8AC3E}">
        <p14:creationId xmlns:p14="http://schemas.microsoft.com/office/powerpoint/2010/main" val="2587411653"/>
      </p:ext>
    </p:extLst>
  </p:cSld>
  <p:clrMapOvr>
    <a:masterClrMapping/>
  </p:clrMapOvr>
</p:sld>
</file>

<file path=ppt/theme/theme1.xml><?xml version="1.0" encoding="utf-8"?>
<a:theme xmlns:a="http://schemas.openxmlformats.org/drawingml/2006/main" name="1_Blank">
  <a:themeElements>
    <a:clrScheme name="1_Blank 1">
      <a:dk1>
        <a:srgbClr val="3E3D40"/>
      </a:dk1>
      <a:lt1>
        <a:srgbClr val="FFFFFF"/>
      </a:lt1>
      <a:dk2>
        <a:srgbClr val="707172"/>
      </a:dk2>
      <a:lt2>
        <a:srgbClr val="ECEDED"/>
      </a:lt2>
      <a:accent1>
        <a:srgbClr val="DDDFDF"/>
      </a:accent1>
      <a:accent2>
        <a:srgbClr val="C6C7C8"/>
      </a:accent2>
      <a:accent3>
        <a:srgbClr val="FFFFFF"/>
      </a:accent3>
      <a:accent4>
        <a:srgbClr val="343335"/>
      </a:accent4>
      <a:accent5>
        <a:srgbClr val="EBECEC"/>
      </a:accent5>
      <a:accent6>
        <a:srgbClr val="B3B4B5"/>
      </a:accent6>
      <a:hlink>
        <a:srgbClr val="707172"/>
      </a:hlink>
      <a:folHlink>
        <a:srgbClr val="E32119"/>
      </a:folHlink>
    </a:clrScheme>
    <a:fontScheme name="1_Blank">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1">
        <a:dk1>
          <a:srgbClr val="3E3D40"/>
        </a:dk1>
        <a:lt1>
          <a:srgbClr val="FFFFFF"/>
        </a:lt1>
        <a:dk2>
          <a:srgbClr val="707172"/>
        </a:dk2>
        <a:lt2>
          <a:srgbClr val="ECEDED"/>
        </a:lt2>
        <a:accent1>
          <a:srgbClr val="DDDFDF"/>
        </a:accent1>
        <a:accent2>
          <a:srgbClr val="C6C7C8"/>
        </a:accent2>
        <a:accent3>
          <a:srgbClr val="FFFFFF"/>
        </a:accent3>
        <a:accent4>
          <a:srgbClr val="343335"/>
        </a:accent4>
        <a:accent5>
          <a:srgbClr val="EBECEC"/>
        </a:accent5>
        <a:accent6>
          <a:srgbClr val="B3B4B5"/>
        </a:accent6>
        <a:hlink>
          <a:srgbClr val="707172"/>
        </a:hlink>
        <a:folHlink>
          <a:srgbClr val="E3211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reed NVP template 2017" id="{37C888D9-73BE-4278-B14E-2D0BE2F35908}" vid="{144A4FF0-CD4D-4A51-ACB5-41EB940BF92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592</Words>
  <Application>Microsoft Office PowerPoint</Application>
  <PresentationFormat>Widescreen</PresentationFormat>
  <Paragraphs>69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Verdana</vt:lpstr>
      <vt:lpstr>1_Blank</vt:lpstr>
      <vt:lpstr>NVP ‘Key Information Document’</vt:lpstr>
      <vt:lpstr>Agenda</vt:lpstr>
      <vt:lpstr>1. Introductie</vt:lpstr>
      <vt:lpstr>2. Uitgangspunten</vt:lpstr>
      <vt:lpstr>3. Het KID – de vorm en beschikbaarstelling</vt:lpstr>
      <vt:lpstr>3. Het KID – de inhoud</vt:lpstr>
      <vt:lpstr>3. Het KID – wijzigingen?</vt:lpstr>
      <vt:lpstr>4. Vragen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